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8"/>
  </p:notesMasterIdLst>
  <p:handoutMasterIdLst>
    <p:handoutMasterId r:id="rId29"/>
  </p:handoutMasterIdLst>
  <p:sldIdLst>
    <p:sldId id="277" r:id="rId2"/>
    <p:sldId id="289" r:id="rId3"/>
    <p:sldId id="290" r:id="rId4"/>
    <p:sldId id="291" r:id="rId5"/>
    <p:sldId id="292" r:id="rId6"/>
    <p:sldId id="293" r:id="rId7"/>
    <p:sldId id="317" r:id="rId8"/>
    <p:sldId id="318" r:id="rId9"/>
    <p:sldId id="319" r:id="rId10"/>
    <p:sldId id="320" r:id="rId11"/>
    <p:sldId id="303" r:id="rId12"/>
    <p:sldId id="306" r:id="rId13"/>
    <p:sldId id="308" r:id="rId14"/>
    <p:sldId id="321" r:id="rId15"/>
    <p:sldId id="310" r:id="rId16"/>
    <p:sldId id="311" r:id="rId17"/>
    <p:sldId id="313" r:id="rId18"/>
    <p:sldId id="312" r:id="rId19"/>
    <p:sldId id="316" r:id="rId20"/>
    <p:sldId id="322" r:id="rId21"/>
    <p:sldId id="323" r:id="rId22"/>
    <p:sldId id="324" r:id="rId23"/>
    <p:sldId id="325" r:id="rId24"/>
    <p:sldId id="326" r:id="rId25"/>
    <p:sldId id="327" r:id="rId26"/>
    <p:sldId id="328" r:id="rId27"/>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6" autoAdjust="0"/>
    <p:restoredTop sz="94671" autoAdjust="0"/>
  </p:normalViewPr>
  <p:slideViewPr>
    <p:cSldViewPr showGuides="1">
      <p:cViewPr>
        <p:scale>
          <a:sx n="60" d="100"/>
          <a:sy n="60" d="100"/>
        </p:scale>
        <p:origin x="-1566" y="-21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23/12/1441</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23/12/1441</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الثانية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323987"/>
          </a:xfrm>
          <a:prstGeom prst="rect">
            <a:avLst/>
          </a:prstGeom>
        </p:spPr>
        <p:txBody>
          <a:bodyPr wrap="square">
            <a:spAutoFit/>
          </a:bodyPr>
          <a:lstStyle/>
          <a:p>
            <a:pPr marL="182880" algn="ctr">
              <a:lnSpc>
                <a:spcPct val="150000"/>
              </a:lnSpc>
              <a:spcBef>
                <a:spcPct val="0"/>
              </a:spcBef>
              <a:tabLst>
                <a:tab pos="5832475" algn="l"/>
              </a:tabLst>
            </a:pPr>
            <a:r>
              <a:rPr lang="ar-EG" sz="4800" b="1" dirty="0" smtClean="0">
                <a:effectLst>
                  <a:outerShdw blurRad="38100" dist="38100" dir="2700000" algn="tl">
                    <a:srgbClr val="000000">
                      <a:alpha val="43137"/>
                    </a:srgbClr>
                  </a:outerShdw>
                </a:effectLst>
                <a:cs typeface="Simple Bold Jut Out" pitchFamily="2" charset="-78"/>
              </a:rPr>
              <a:t>الحركة </a:t>
            </a:r>
            <a:r>
              <a:rPr lang="ar-EG" sz="4800" b="1" dirty="0" smtClean="0">
                <a:effectLst>
                  <a:outerShdw blurRad="38100" dist="38100" dir="2700000" algn="tl">
                    <a:srgbClr val="000000">
                      <a:alpha val="43137"/>
                    </a:srgbClr>
                  </a:outerShdw>
                </a:effectLst>
                <a:cs typeface="Simple Bold Jut Out" pitchFamily="2" charset="-78"/>
              </a:rPr>
              <a:t>المجردة أو الحركة الكيناماتيكية </a:t>
            </a:r>
            <a:endParaRPr lang="ar-EG" sz="4800" b="1" dirty="0" smtClean="0">
              <a:effectLst>
                <a:outerShdw blurRad="38100" dist="38100" dir="2700000" algn="tl">
                  <a:srgbClr val="000000">
                    <a:alpha val="43137"/>
                  </a:srgbClr>
                </a:outerShdw>
              </a:effectLst>
              <a:cs typeface="Simple Bold Jut Out" pitchFamily="2" charset="-78"/>
            </a:endParaRP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a:t>
            </a:r>
            <a:r>
              <a:rPr lang="ar-EG" sz="4400" b="1" dirty="0">
                <a:latin typeface="+mj-lt"/>
                <a:ea typeface="+mj-ea"/>
                <a:cs typeface="Simple Bold Jut Out" pitchFamily="2" charset="-78"/>
              </a:rPr>
              <a:t>الثانية – هندسة زراعية </a:t>
            </a:r>
          </a:p>
          <a:p>
            <a:pPr marL="182880" algn="ctr">
              <a:lnSpc>
                <a:spcPct val="150000"/>
              </a:lnSpc>
              <a:spcBef>
                <a:spcPct val="0"/>
              </a:spcBef>
            </a:pPr>
            <a:r>
              <a:rPr lang="ar-EG" sz="4400" b="1" dirty="0">
                <a:latin typeface="+mj-lt"/>
                <a:ea typeface="+mj-ea"/>
                <a:cs typeface="Simple Bold Jut Out" pitchFamily="2" charset="-78"/>
              </a:rPr>
              <a:t>العام الجامعي 2020</a:t>
            </a:r>
            <a:r>
              <a:rPr lang="en-US" sz="4400" b="1" dirty="0">
                <a:latin typeface="+mj-lt"/>
                <a:ea typeface="+mj-ea"/>
                <a:cs typeface="Simple Bold Jut Out" pitchFamily="2" charset="-78"/>
              </a:rPr>
              <a:t>/</a:t>
            </a:r>
            <a:r>
              <a:rPr lang="ar-EG" sz="4400" b="1" dirty="0">
                <a:latin typeface="+mj-lt"/>
                <a:ea typeface="+mj-ea"/>
                <a:cs typeface="Simple Bold Jut Out" pitchFamily="2" charset="-78"/>
              </a:rPr>
              <a:t> 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sz="4900" b="1" dirty="0">
                <a:solidFill>
                  <a:schemeClr val="tx1"/>
                </a:solidFill>
                <a:effectLst>
                  <a:outerShdw blurRad="38100" dist="38100" dir="2700000" algn="tl">
                    <a:srgbClr val="000000">
                      <a:alpha val="43137"/>
                    </a:srgbClr>
                  </a:outerShdw>
                </a:effectLst>
                <a:cs typeface="Simple Bold Jut Out" pitchFamily="2" charset="-78"/>
              </a:rPr>
              <a:t>التمثيل البياني </a:t>
            </a:r>
            <a:r>
              <a:rPr lang="ar-EG" sz="4900" b="1" dirty="0" smtClean="0">
                <a:solidFill>
                  <a:schemeClr val="tx1"/>
                </a:solidFill>
                <a:effectLst>
                  <a:outerShdw blurRad="38100" dist="38100" dir="2700000" algn="tl">
                    <a:srgbClr val="000000">
                      <a:alpha val="43137"/>
                    </a:srgbClr>
                  </a:outerShdw>
                </a:effectLst>
                <a:cs typeface="Simple Bold Jut Out" pitchFamily="2" charset="-78"/>
              </a:rPr>
              <a:t>للعجلة مع </a:t>
            </a:r>
            <a:r>
              <a:rPr lang="ar-EG" sz="4900" b="1" dirty="0">
                <a:solidFill>
                  <a:schemeClr val="tx1"/>
                </a:solidFill>
                <a:effectLst>
                  <a:outerShdw blurRad="38100" dist="38100" dir="2700000" algn="tl">
                    <a:srgbClr val="000000">
                      <a:alpha val="43137"/>
                    </a:srgbClr>
                  </a:outerShdw>
                </a:effectLst>
                <a:cs typeface="Simple Bold Jut Out" pitchFamily="2" charset="-78"/>
              </a:rPr>
              <a:t>الزمن </a:t>
            </a:r>
            <a:r>
              <a:rPr lang="en-US" dirty="0">
                <a:effectLst/>
              </a:rPr>
              <a:t/>
            </a:r>
            <a:br>
              <a:rPr lang="en-US" dirty="0">
                <a:effectLst/>
              </a:rPr>
            </a:br>
            <a:endParaRPr lang="ar-EG"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77" t="2812" r="6020" b="11113"/>
          <a:stretch/>
        </p:blipFill>
        <p:spPr bwMode="auto">
          <a:xfrm>
            <a:off x="1043607" y="1196752"/>
            <a:ext cx="792087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97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الإزاحة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الزاوية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3851920" y="1268760"/>
            <a:ext cx="4809211" cy="5256824"/>
          </a:xfrm>
          <a:prstGeom prst="rect">
            <a:avLst/>
          </a:prstGeom>
        </p:spPr>
        <p:txBody>
          <a:bodyPr wrap="square">
            <a:spAutoFit/>
          </a:bodyPr>
          <a:lstStyle/>
          <a:p>
            <a:pPr algn="just">
              <a:lnSpc>
                <a:spcPct val="130000"/>
              </a:lnSpc>
            </a:pPr>
            <a:r>
              <a:rPr lang="ar-EG" sz="3200" dirty="0" smtClean="0">
                <a:latin typeface="Cambria Math" panose="02040503050406030204" pitchFamily="18" charset="0"/>
                <a:cs typeface="Simple Bold Jut Out"/>
              </a:rPr>
              <a:t>هي عبارة عن الزاوية التي يصنعها أي جسم عندما يتحرك من نقطة إلى أخرى بالنسبة للزمن والإزاحة الزاوية كمية متجهة</a:t>
            </a:r>
            <a:r>
              <a:rPr lang="ar-EG" sz="3200" dirty="0" smtClean="0">
                <a:latin typeface="Cambria Math" panose="02040503050406030204" pitchFamily="18" charset="0"/>
                <a:cs typeface="Simple Bold Jut Out"/>
              </a:rPr>
              <a:t>. ومن </a:t>
            </a:r>
            <a:r>
              <a:rPr lang="ar-EG" sz="3200" dirty="0" smtClean="0">
                <a:latin typeface="Cambria Math" panose="02040503050406030204" pitchFamily="18" charset="0"/>
                <a:cs typeface="Simple Bold Jut Out"/>
              </a:rPr>
              <a:t>الشكل المقابل نلاحظ أن الخط </a:t>
            </a:r>
            <a:r>
              <a:rPr lang="en-US" sz="2800" dirty="0" smtClean="0">
                <a:latin typeface="Cambria Math" panose="02040503050406030204" pitchFamily="18" charset="0"/>
                <a:cs typeface="Simple Bold Jut Out"/>
              </a:rPr>
              <a:t>OB</a:t>
            </a:r>
            <a:r>
              <a:rPr lang="ar-EG" sz="2800" dirty="0" smtClean="0">
                <a:latin typeface="Cambria Math" panose="02040503050406030204" pitchFamily="18" charset="0"/>
                <a:cs typeface="Simple Bold Jut Out"/>
              </a:rPr>
              <a:t> </a:t>
            </a:r>
            <a:r>
              <a:rPr lang="ar-EG" sz="3200" dirty="0" smtClean="0">
                <a:latin typeface="Cambria Math" panose="02040503050406030204" pitchFamily="18" charset="0"/>
                <a:cs typeface="Simple Bold Jut Out"/>
              </a:rPr>
              <a:t>يميل بزاوية </a:t>
            </a:r>
            <a:r>
              <a:rPr lang="en-US" sz="3200" dirty="0" smtClean="0">
                <a:latin typeface="Cambria Math" panose="02040503050406030204" pitchFamily="18" charset="0"/>
                <a:cs typeface="Simple Bold Jut Out"/>
                <a:sym typeface="Symbol"/>
              </a:rPr>
              <a:t></a:t>
            </a:r>
            <a:r>
              <a:rPr lang="ar-EG" sz="3200" dirty="0" smtClean="0">
                <a:latin typeface="Cambria Math" panose="02040503050406030204" pitchFamily="18" charset="0"/>
                <a:cs typeface="Simple Bold Jut Out"/>
                <a:sym typeface="Symbol"/>
              </a:rPr>
              <a:t> على الخط الأفقي </a:t>
            </a:r>
            <a:r>
              <a:rPr lang="en-US" sz="2800" dirty="0">
                <a:latin typeface="Cambria Math" panose="02040503050406030204" pitchFamily="18" charset="0"/>
                <a:cs typeface="Simple Bold Jut Out"/>
                <a:sym typeface="Symbol"/>
              </a:rPr>
              <a:t>OA</a:t>
            </a:r>
            <a:r>
              <a:rPr lang="ar-EG" sz="3200" dirty="0" smtClean="0">
                <a:latin typeface="Cambria Math" panose="02040503050406030204" pitchFamily="18" charset="0"/>
                <a:cs typeface="Simple Bold Jut Out"/>
                <a:sym typeface="Symbol"/>
              </a:rPr>
              <a:t> فإذا تحرك الخط من الموضع </a:t>
            </a:r>
            <a:r>
              <a:rPr lang="en-US" sz="2800" dirty="0">
                <a:latin typeface="Cambria Math" panose="02040503050406030204" pitchFamily="18" charset="0"/>
                <a:cs typeface="Simple Bold Jut Out"/>
                <a:sym typeface="Symbol"/>
              </a:rPr>
              <a:t>OB</a:t>
            </a:r>
            <a:r>
              <a:rPr lang="ar-EG" sz="3200" dirty="0" smtClean="0">
                <a:latin typeface="Cambria Math" panose="02040503050406030204" pitchFamily="18" charset="0"/>
                <a:cs typeface="Simple Bold Jut Out"/>
                <a:sym typeface="Symbol"/>
              </a:rPr>
              <a:t> إلى الموضع </a:t>
            </a:r>
            <a:r>
              <a:rPr lang="en-US" sz="2800" dirty="0">
                <a:latin typeface="Cambria Math" panose="02040503050406030204" pitchFamily="18" charset="0"/>
                <a:cs typeface="Simple Bold Jut Out"/>
                <a:sym typeface="Symbol"/>
              </a:rPr>
              <a:t>OC</a:t>
            </a:r>
            <a:r>
              <a:rPr lang="ar-EG" sz="3200" dirty="0" smtClean="0">
                <a:latin typeface="Cambria Math" panose="02040503050406030204" pitchFamily="18" charset="0"/>
                <a:cs typeface="Simple Bold Jut Out"/>
                <a:sym typeface="Symbol"/>
              </a:rPr>
              <a:t> ويصنع زاوية </a:t>
            </a:r>
            <a:r>
              <a:rPr lang="en-US" sz="3200" dirty="0" smtClean="0">
                <a:latin typeface="Cambria Math" panose="02040503050406030204" pitchFamily="18" charset="0"/>
                <a:cs typeface="Simple Bold Jut Out"/>
                <a:sym typeface="Symbol"/>
              </a:rPr>
              <a:t></a:t>
            </a:r>
            <a:r>
              <a:rPr lang="ar-EG" sz="3200" dirty="0" smtClean="0">
                <a:latin typeface="Cambria Math" panose="02040503050406030204" pitchFamily="18" charset="0"/>
                <a:cs typeface="Simple Bold Jut Out"/>
                <a:sym typeface="Symbol"/>
              </a:rPr>
              <a:t> خلال فترة زمنية قصيرة </a:t>
            </a:r>
            <a:r>
              <a:rPr lang="en-US" sz="3600" dirty="0" smtClean="0">
                <a:latin typeface="Cambria Math" panose="02040503050406030204" pitchFamily="18" charset="0"/>
                <a:cs typeface="Simple Bold Jut Out"/>
                <a:sym typeface="Symbol"/>
              </a:rPr>
              <a:t>t</a:t>
            </a:r>
            <a:r>
              <a:rPr lang="ar-EG" sz="3600" dirty="0" smtClean="0">
                <a:latin typeface="Cambria Math" panose="02040503050406030204" pitchFamily="18" charset="0"/>
                <a:cs typeface="Simple Bold Jut Out"/>
                <a:sym typeface="Symbol"/>
              </a:rPr>
              <a:t> </a:t>
            </a:r>
            <a:r>
              <a:rPr lang="ar-EG" sz="3200" dirty="0" smtClean="0">
                <a:latin typeface="Cambria Math" panose="02040503050406030204" pitchFamily="18" charset="0"/>
                <a:cs typeface="Simple Bold Jut Out"/>
                <a:sym typeface="Symbol"/>
              </a:rPr>
              <a:t>فإن المقدار </a:t>
            </a:r>
            <a:r>
              <a:rPr lang="ar-EG" sz="3200" dirty="0">
                <a:latin typeface="Cambria Math" panose="02040503050406030204" pitchFamily="18" charset="0"/>
                <a:cs typeface="Simple Bold Jut Out"/>
                <a:sym typeface="Symbol"/>
              </a:rPr>
              <a:t></a:t>
            </a:r>
            <a:r>
              <a:rPr lang="en-US" sz="3200" dirty="0" smtClean="0">
                <a:latin typeface="Cambria Math" panose="02040503050406030204" pitchFamily="18" charset="0"/>
                <a:cs typeface="Simple Bold Jut Out"/>
                <a:sym typeface="Symbol"/>
              </a:rPr>
              <a:t></a:t>
            </a:r>
            <a:r>
              <a:rPr lang="ar-EG" sz="3200" dirty="0" smtClean="0">
                <a:latin typeface="Cambria Math" panose="02040503050406030204" pitchFamily="18" charset="0"/>
                <a:cs typeface="Simple Bold Jut Out"/>
                <a:sym typeface="Symbol"/>
              </a:rPr>
              <a:t>  يمثل </a:t>
            </a:r>
            <a:r>
              <a:rPr lang="ar-EG" sz="3200" dirty="0" smtClean="0">
                <a:latin typeface="Cambria Math" panose="02040503050406030204" pitchFamily="18" charset="0"/>
                <a:cs typeface="Simple Bold Jut Out"/>
                <a:sym typeface="Symbol"/>
              </a:rPr>
              <a:t>الإزاحة الزاوية بالنسبة للخط </a:t>
            </a:r>
            <a:r>
              <a:rPr lang="en-US" sz="2800" dirty="0" smtClean="0">
                <a:latin typeface="Cambria Math" panose="02040503050406030204" pitchFamily="18" charset="0"/>
                <a:cs typeface="Simple Bold Jut Out"/>
                <a:sym typeface="Symbol"/>
              </a:rPr>
              <a:t>OB</a:t>
            </a:r>
            <a:endParaRPr lang="en-US" sz="1600" dirty="0">
              <a:latin typeface="Cambria Math" panose="02040503050406030204" pitchFamily="18" charset="0"/>
              <a:cs typeface="Simple Bold Jut Out"/>
            </a:endParaRPr>
          </a:p>
        </p:txBody>
      </p:sp>
      <p:pic>
        <p:nvPicPr>
          <p:cNvPr id="14338" name="Picture 2"/>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6330" t="7025" r="7587"/>
          <a:stretch/>
        </p:blipFill>
        <p:spPr bwMode="auto">
          <a:xfrm>
            <a:off x="1172299" y="1772816"/>
            <a:ext cx="2463597" cy="294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49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00800" cy="720080"/>
          </a:xfrm>
        </p:spPr>
        <p:txBody>
          <a:bodyPr>
            <a:normAutofit fontScale="90000"/>
          </a:bodyPr>
          <a:lstStyle/>
          <a:p>
            <a:pPr marL="182880" indent="0" algn="ctr">
              <a:buNone/>
            </a:pPr>
            <a:r>
              <a:rPr lang="ar-EG" sz="4800" b="1" u="sng" dirty="0" smtClean="0">
                <a:solidFill>
                  <a:schemeClr val="tx1"/>
                </a:solidFill>
                <a:effectLst>
                  <a:outerShdw blurRad="38100" dist="38100" dir="2700000" algn="tl">
                    <a:srgbClr val="000000">
                      <a:alpha val="43137"/>
                    </a:srgbClr>
                  </a:outerShdw>
                </a:effectLst>
                <a:cs typeface="Simple Bold Jut Out" pitchFamily="2" charset="-78"/>
              </a:rPr>
              <a:t>السرعة </a:t>
            </a:r>
            <a:r>
              <a:rPr lang="ar-EG" sz="4800" b="1" u="sng" dirty="0" smtClean="0">
                <a:solidFill>
                  <a:schemeClr val="tx1"/>
                </a:solidFill>
                <a:effectLst>
                  <a:outerShdw blurRad="38100" dist="38100" dir="2700000" algn="tl">
                    <a:srgbClr val="000000">
                      <a:alpha val="43137"/>
                    </a:srgbClr>
                  </a:outerShdw>
                </a:effectLst>
                <a:cs typeface="Simple Bold Jut Out" pitchFamily="2" charset="-78"/>
              </a:rPr>
              <a:t>الزاوية</a:t>
            </a:r>
            <a:endParaRPr lang="ar-EG" sz="4000" b="1" u="sng"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5" name="Rectangle 4"/>
              <p:cNvSpPr/>
              <p:nvPr/>
            </p:nvSpPr>
            <p:spPr>
              <a:xfrm>
                <a:off x="1403648" y="980728"/>
                <a:ext cx="7344816" cy="5576142"/>
              </a:xfrm>
              <a:prstGeom prst="rect">
                <a:avLst/>
              </a:prstGeom>
            </p:spPr>
            <p:txBody>
              <a:bodyPr wrap="square">
                <a:spAutoFit/>
              </a:bodyPr>
              <a:lstStyle/>
              <a:p>
                <a:pPr algn="just"/>
                <a:r>
                  <a:rPr lang="ar-EG" sz="3600" dirty="0" smtClean="0">
                    <a:effectLst/>
                    <a:latin typeface="Cambria Math" panose="02040503050406030204" pitchFamily="18" charset="0"/>
                    <a:ea typeface="Cambria Math" panose="02040503050406030204" pitchFamily="18" charset="0"/>
                    <a:cs typeface="Simple Bold Jut Out"/>
                  </a:rPr>
                  <a:t>هي عبارة عن التغير في الإزاحة الزاوية بالنسبة للزمن ويستخدم الرمز  اللاتيني أوميجا </a:t>
                </a:r>
                <a:r>
                  <a:rPr lang="en-US" sz="3600" dirty="0" smtClean="0">
                    <a:effectLst/>
                    <a:latin typeface="Cambria Math" panose="02040503050406030204" pitchFamily="18" charset="0"/>
                    <a:ea typeface="Cambria Math" panose="02040503050406030204" pitchFamily="18" charset="0"/>
                    <a:cs typeface="Simple Bold Jut Out"/>
                  </a:rPr>
                  <a:t>(</a:t>
                </a:r>
                <a:r>
                  <a:rPr lang="en-US" sz="3600" dirty="0" smtClean="0">
                    <a:effectLst/>
                    <a:latin typeface="Cambria Math" panose="02040503050406030204" pitchFamily="18" charset="0"/>
                    <a:ea typeface="Cambria Math" panose="02040503050406030204" pitchFamily="18" charset="0"/>
                    <a:cs typeface="Simple Bold Jut Out"/>
                    <a:sym typeface="Symbol"/>
                  </a:rPr>
                  <a:t>)</a:t>
                </a:r>
                <a:r>
                  <a:rPr lang="ar-EG" sz="3600" dirty="0" smtClean="0">
                    <a:effectLst/>
                    <a:latin typeface="Cambria Math" panose="02040503050406030204" pitchFamily="18" charset="0"/>
                    <a:ea typeface="Cambria Math" panose="02040503050406030204" pitchFamily="18" charset="0"/>
                    <a:cs typeface="Simple Bold Jut Out"/>
                    <a:sym typeface="Symbol"/>
                  </a:rPr>
                  <a:t> للتعبير عنها وهي كمية متجهة ويعبر عنها رياضيا كما يلي:</a:t>
                </a:r>
              </a:p>
              <a:p>
                <a:pPr algn="just"/>
                <a14:m>
                  <m:oMathPara xmlns:m="http://schemas.openxmlformats.org/officeDocument/2006/math">
                    <m:oMathParaPr>
                      <m:jc m:val="center"/>
                    </m:oMathParaPr>
                    <m:oMath xmlns:m="http://schemas.openxmlformats.org/officeDocument/2006/math">
                      <m:r>
                        <a:rPr lang="ar-EG" sz="3600" b="0" i="1" smtClean="0">
                          <a:effectLst/>
                          <a:latin typeface="Cambria Math" panose="02040503050406030204" pitchFamily="18" charset="0"/>
                          <a:ea typeface="Cambria Math" panose="02040503050406030204" pitchFamily="18" charset="0"/>
                          <a:sym typeface="Symbol"/>
                        </a:rPr>
                        <m:t>𝜔</m:t>
                      </m:r>
                      <m:r>
                        <a:rPr lang="en-US" sz="3600" b="0" i="1" smtClean="0">
                          <a:effectLst/>
                          <a:latin typeface="Cambria Math" panose="02040503050406030204" pitchFamily="18" charset="0"/>
                          <a:ea typeface="Cambria Math" panose="02040503050406030204" pitchFamily="18" charset="0"/>
                          <a:sym typeface="Symbol"/>
                        </a:rPr>
                        <m:t>=</m:t>
                      </m:r>
                      <m:f>
                        <m:fPr>
                          <m:ctrlPr>
                            <a:rPr lang="en-US" sz="3600" i="1" smtClean="0">
                              <a:effectLst/>
                              <a:latin typeface="Cambria Math" panose="02040503050406030204" pitchFamily="18" charset="0"/>
                              <a:ea typeface="Cambria Math" panose="02040503050406030204" pitchFamily="18" charset="0"/>
                              <a:sym typeface="Symbol"/>
                            </a:rPr>
                          </m:ctrlPr>
                        </m:fPr>
                        <m:num>
                          <m:r>
                            <a:rPr lang="en-US" sz="3600" b="0" i="1" smtClean="0">
                              <a:effectLst/>
                              <a:latin typeface="Cambria Math" panose="02040503050406030204" pitchFamily="18" charset="0"/>
                              <a:ea typeface="Cambria Math" panose="02040503050406030204" pitchFamily="18" charset="0"/>
                              <a:sym typeface="Symbol"/>
                            </a:rPr>
                            <m:t>𝑑</m:t>
                          </m:r>
                          <m:r>
                            <a:rPr lang="en-US" sz="3600" b="0" i="1" smtClean="0">
                              <a:effectLst/>
                              <a:latin typeface="Cambria Math" panose="02040503050406030204" pitchFamily="18" charset="0"/>
                              <a:ea typeface="Cambria Math" panose="02040503050406030204" pitchFamily="18" charset="0"/>
                              <a:sym typeface="Symbol"/>
                            </a:rPr>
                            <m:t>𝜃</m:t>
                          </m:r>
                        </m:num>
                        <m:den>
                          <m:r>
                            <a:rPr lang="en-US" sz="3600" b="0" i="1" smtClean="0">
                              <a:effectLst/>
                              <a:latin typeface="Cambria Math" panose="02040503050406030204" pitchFamily="18" charset="0"/>
                              <a:ea typeface="Cambria Math" panose="02040503050406030204" pitchFamily="18" charset="0"/>
                              <a:sym typeface="Symbol"/>
                            </a:rPr>
                            <m:t>𝑑𝑡</m:t>
                          </m:r>
                        </m:den>
                      </m:f>
                    </m:oMath>
                  </m:oMathPara>
                </a14:m>
                <a:endParaRPr lang="ar-EG" sz="3600" dirty="0" smtClean="0">
                  <a:effectLst/>
                  <a:latin typeface="Cambria Math" panose="02040503050406030204" pitchFamily="18" charset="0"/>
                  <a:ea typeface="Cambria Math" panose="02040503050406030204" pitchFamily="18" charset="0"/>
                  <a:cs typeface="Simple Bold Jut Out"/>
                  <a:sym typeface="Symbol"/>
                </a:endParaRPr>
              </a:p>
              <a:p>
                <a:pPr marL="800100" lvl="1" indent="-342900" algn="just">
                  <a:buFont typeface="Wingdings" panose="05000000000000000000" pitchFamily="2" charset="2"/>
                  <a:buChar char="§"/>
                </a:pPr>
                <a:r>
                  <a:rPr lang="ar-EG" sz="3600" dirty="0" smtClean="0">
                    <a:effectLst/>
                    <a:latin typeface="Cambria Math" panose="02040503050406030204" pitchFamily="18" charset="0"/>
                    <a:ea typeface="Cambria Math" panose="02040503050406030204" pitchFamily="18" charset="0"/>
                    <a:cs typeface="Simple Bold Jut Out"/>
                    <a:sym typeface="Symbol"/>
                  </a:rPr>
                  <a:t>يتم تمثيلها بواسطة متجه بنفس الطريقة السابق شرحها في الإزاحة الزاوية.</a:t>
                </a:r>
              </a:p>
              <a:p>
                <a:pPr marL="800100" lvl="1" indent="-342900" algn="just">
                  <a:buFont typeface="Wingdings" panose="05000000000000000000" pitchFamily="2" charset="2"/>
                  <a:buChar char="§"/>
                </a:pPr>
                <a:r>
                  <a:rPr lang="ar-EG" sz="3600" dirty="0" smtClean="0">
                    <a:effectLst/>
                    <a:latin typeface="Cambria Math" panose="02040503050406030204" pitchFamily="18" charset="0"/>
                    <a:ea typeface="Cambria Math" panose="02040503050406030204" pitchFamily="18" charset="0"/>
                    <a:cs typeface="Simple Bold Jut Out"/>
                    <a:sym typeface="Symbol"/>
                  </a:rPr>
                  <a:t>إذا كانت </a:t>
                </a:r>
                <a:r>
                  <a:rPr lang="ar-EG" sz="3600" dirty="0">
                    <a:effectLst/>
                    <a:latin typeface="Cambria Math" panose="02040503050406030204" pitchFamily="18" charset="0"/>
                    <a:ea typeface="Cambria Math" panose="02040503050406030204" pitchFamily="18" charset="0"/>
                    <a:cs typeface="Simple Bold Jut Out"/>
                    <a:sym typeface="Symbol"/>
                  </a:rPr>
                  <a:t>الإزاحة </a:t>
                </a:r>
                <a:r>
                  <a:rPr lang="ar-EG" sz="3600" dirty="0" smtClean="0">
                    <a:effectLst/>
                    <a:latin typeface="Cambria Math" panose="02040503050406030204" pitchFamily="18" charset="0"/>
                    <a:ea typeface="Cambria Math" panose="02040503050406030204" pitchFamily="18" charset="0"/>
                    <a:cs typeface="Simple Bold Jut Out"/>
                    <a:sym typeface="Symbol"/>
                  </a:rPr>
                  <a:t>الزاوية ذات إتجاه ثابت فإن معدل التغير في مقدار الإزاحة الزاوية بالنسبة للزاوية يطلق عليه  </a:t>
                </a:r>
                <a:r>
                  <a:rPr lang="en-US" sz="2800" i="1" dirty="0" smtClean="0">
                    <a:effectLst/>
                    <a:latin typeface="Cambria Math" panose="02040503050406030204" pitchFamily="18" charset="0"/>
                    <a:ea typeface="Cambria Math" panose="02040503050406030204" pitchFamily="18" charset="0"/>
                    <a:cs typeface="Simple Bold Jut Out"/>
                    <a:sym typeface="Symbol"/>
                  </a:rPr>
                  <a:t>Angular Speed</a:t>
                </a:r>
                <a:r>
                  <a:rPr lang="ar-EG" sz="2800" i="1" dirty="0" smtClean="0">
                    <a:effectLst/>
                    <a:latin typeface="Cambria Math" panose="02040503050406030204" pitchFamily="18" charset="0"/>
                    <a:ea typeface="Cambria Math" panose="02040503050406030204" pitchFamily="18" charset="0"/>
                    <a:cs typeface="Simple Bold Jut Out"/>
                    <a:sym typeface="Symbol"/>
                  </a:rPr>
                  <a:t> </a:t>
                </a:r>
                <a:r>
                  <a:rPr lang="ar-EG" sz="3600" dirty="0" smtClean="0">
                    <a:effectLst/>
                    <a:latin typeface="Cambria Math" panose="02040503050406030204" pitchFamily="18" charset="0"/>
                    <a:ea typeface="Cambria Math" panose="02040503050406030204" pitchFamily="18" charset="0"/>
                    <a:cs typeface="Simple Bold Jut Out"/>
                    <a:sym typeface="Symbol"/>
                  </a:rPr>
                  <a:t>وليس </a:t>
                </a:r>
                <a:r>
                  <a:rPr lang="en-US" sz="2800" i="1" dirty="0" smtClean="0">
                    <a:effectLst/>
                    <a:latin typeface="Cambria Math" panose="02040503050406030204" pitchFamily="18" charset="0"/>
                    <a:ea typeface="Cambria Math" panose="02040503050406030204" pitchFamily="18" charset="0"/>
                    <a:cs typeface="Simple Bold Jut Out"/>
                    <a:sym typeface="Symbol"/>
                  </a:rPr>
                  <a:t>Angular Velocity</a:t>
                </a:r>
                <a:endParaRPr lang="ar-EG" sz="3600" i="1" dirty="0" smtClean="0">
                  <a:effectLst/>
                  <a:latin typeface="Cambria Math" panose="02040503050406030204" pitchFamily="18" charset="0"/>
                  <a:ea typeface="Cambria Math" panose="02040503050406030204" pitchFamily="18" charset="0"/>
                  <a:cs typeface="Simple Bold Jut Out"/>
                </a:endParaRPr>
              </a:p>
            </p:txBody>
          </p:sp>
        </mc:Choice>
        <mc:Fallback>
          <p:sp>
            <p:nvSpPr>
              <p:cNvPr id="5" name="Rectangle 4"/>
              <p:cNvSpPr>
                <a:spLocks noRot="1" noChangeAspect="1" noMove="1" noResize="1" noEditPoints="1" noAdjustHandles="1" noChangeArrowheads="1" noChangeShapeType="1" noTextEdit="1"/>
              </p:cNvSpPr>
              <p:nvPr/>
            </p:nvSpPr>
            <p:spPr>
              <a:xfrm>
                <a:off x="1403648" y="980728"/>
                <a:ext cx="7344816" cy="5576142"/>
              </a:xfrm>
              <a:prstGeom prst="rect">
                <a:avLst/>
              </a:prstGeom>
              <a:blipFill rotWithShape="1">
                <a:blip r:embed="rId2"/>
                <a:stretch>
                  <a:fillRect l="-4315" t="-1530" r="-2573" b="-3169"/>
                </a:stretch>
              </a:blipFill>
            </p:spPr>
            <p:txBody>
              <a:bodyPr/>
              <a:lstStyle/>
              <a:p>
                <a:r>
                  <a:rPr lang="ar-EG">
                    <a:noFill/>
                  </a:rPr>
                  <a:t> </a:t>
                </a:r>
              </a:p>
            </p:txBody>
          </p:sp>
        </mc:Fallback>
      </mc:AlternateContent>
    </p:spTree>
    <p:extLst>
      <p:ext uri="{BB962C8B-B14F-4D97-AF65-F5344CB8AC3E}">
        <p14:creationId xmlns:p14="http://schemas.microsoft.com/office/powerpoint/2010/main" val="3819203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800" b="1" u="sng" dirty="0" smtClean="0">
                <a:solidFill>
                  <a:schemeClr val="tx1"/>
                </a:solidFill>
                <a:effectLst>
                  <a:outerShdw blurRad="38100" dist="38100" dir="2700000" algn="tl">
                    <a:srgbClr val="000000">
                      <a:alpha val="43137"/>
                    </a:srgbClr>
                  </a:outerShdw>
                </a:effectLst>
                <a:cs typeface="Simple Bold Jut Out" pitchFamily="2" charset="-78"/>
              </a:rPr>
              <a:t>العجلة </a:t>
            </a:r>
            <a:r>
              <a:rPr lang="ar-EG" sz="4800" b="1" u="sng" dirty="0" smtClean="0">
                <a:solidFill>
                  <a:schemeClr val="tx1"/>
                </a:solidFill>
                <a:effectLst>
                  <a:outerShdw blurRad="38100" dist="38100" dir="2700000" algn="tl">
                    <a:srgbClr val="000000">
                      <a:alpha val="43137"/>
                    </a:srgbClr>
                  </a:outerShdw>
                </a:effectLst>
                <a:cs typeface="Simple Bold Jut Out" pitchFamily="2" charset="-78"/>
              </a:rPr>
              <a:t>الزاوية</a:t>
            </a:r>
            <a:endParaRPr lang="ar-EG" sz="4000" b="1" u="sng"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5" name="Rectangle 4"/>
              <p:cNvSpPr/>
              <p:nvPr/>
            </p:nvSpPr>
            <p:spPr>
              <a:xfrm>
                <a:off x="1403648" y="1196752"/>
                <a:ext cx="7344816" cy="5068952"/>
              </a:xfrm>
              <a:prstGeom prst="rect">
                <a:avLst/>
              </a:prstGeom>
            </p:spPr>
            <p:txBody>
              <a:bodyPr wrap="square">
                <a:spAutoFit/>
              </a:bodyPr>
              <a:lstStyle/>
              <a:p>
                <a:pPr algn="just">
                  <a:lnSpc>
                    <a:spcPct val="180000"/>
                  </a:lnSpc>
                </a:pPr>
                <a:r>
                  <a:rPr lang="ar-EG" sz="3600" dirty="0" smtClean="0">
                    <a:latin typeface="Cambria Math" panose="02040503050406030204" pitchFamily="18" charset="0"/>
                    <a:ea typeface="Cambria Math" panose="02040503050406030204" pitchFamily="18" charset="0"/>
                    <a:cs typeface="Simple Bold Jut Out"/>
                  </a:rPr>
                  <a:t>هي عبارة عن التغير في السرعة الزاوية بالنسبة للزمن ويستخدم الرمز  اللاتيني ألفا </a:t>
                </a:r>
                <a:r>
                  <a:rPr lang="en-US" sz="3600" dirty="0" smtClean="0">
                    <a:latin typeface="Cambria Math" panose="02040503050406030204" pitchFamily="18" charset="0"/>
                    <a:ea typeface="Cambria Math" panose="02040503050406030204" pitchFamily="18" charset="0"/>
                    <a:cs typeface="Simple Bold Jut Out"/>
                  </a:rPr>
                  <a:t>(</a:t>
                </a:r>
                <a:r>
                  <a:rPr lang="en-US" sz="3600" dirty="0" smtClean="0">
                    <a:latin typeface="Cambria Math" panose="02040503050406030204" pitchFamily="18" charset="0"/>
                    <a:ea typeface="Cambria Math" panose="02040503050406030204" pitchFamily="18" charset="0"/>
                    <a:cs typeface="Simple Bold Jut Out"/>
                    <a:sym typeface="Symbol"/>
                  </a:rPr>
                  <a:t>)</a:t>
                </a:r>
                <a:r>
                  <a:rPr lang="ar-EG" sz="3600" dirty="0" smtClean="0">
                    <a:latin typeface="Cambria Math" panose="02040503050406030204" pitchFamily="18" charset="0"/>
                    <a:ea typeface="Cambria Math" panose="02040503050406030204" pitchFamily="18" charset="0"/>
                    <a:cs typeface="Simple Bold Jut Out"/>
                    <a:sym typeface="Symbol"/>
                  </a:rPr>
                  <a:t> للتعبير عنها وهي كمية متجهة لكن إتجاهها ممكن أن لا يكون في نفس إتجاه الإزاحة الزاوية ولا السرعة الزاوية ويعبر عنها رياضيا كما يلي:</a:t>
                </a:r>
              </a:p>
              <a:p>
                <a:pPr algn="just"/>
                <a14:m>
                  <m:oMathPara xmlns:m="http://schemas.openxmlformats.org/officeDocument/2006/math">
                    <m:oMathParaPr>
                      <m:jc m:val="center"/>
                    </m:oMathParaPr>
                    <m:oMath xmlns:m="http://schemas.openxmlformats.org/officeDocument/2006/math">
                      <m:r>
                        <a:rPr lang="ar-EG" sz="2800" b="1" i="1" smtClean="0">
                          <a:effectLst>
                            <a:outerShdw blurRad="38100" dist="38100" dir="2700000" algn="tl">
                              <a:srgbClr val="000000">
                                <a:alpha val="43137"/>
                              </a:srgbClr>
                            </a:outerShdw>
                          </a:effectLst>
                          <a:latin typeface="Cambria Math"/>
                          <a:ea typeface="Cambria Math"/>
                          <a:sym typeface="Symbol"/>
                        </a:rPr>
                        <m:t>𝜶</m:t>
                      </m:r>
                      <m:r>
                        <a:rPr lang="en-US" sz="2800" b="1" i="1" smtClean="0">
                          <a:effectLst>
                            <a:outerShdw blurRad="38100" dist="38100" dir="2700000" algn="tl">
                              <a:srgbClr val="000000">
                                <a:alpha val="43137"/>
                              </a:srgbClr>
                            </a:outerShdw>
                          </a:effectLst>
                          <a:latin typeface="Cambria Math"/>
                          <a:ea typeface="Cambria Math"/>
                          <a:sym typeface="Symbol"/>
                        </a:rPr>
                        <m:t>=</m:t>
                      </m:r>
                      <m:f>
                        <m:fPr>
                          <m:ctrlPr>
                            <a:rPr lang="en-US" sz="2800" b="1" i="1" smtClean="0">
                              <a:effectLst>
                                <a:outerShdw blurRad="38100" dist="38100" dir="2700000" algn="tl">
                                  <a:srgbClr val="000000">
                                    <a:alpha val="43137"/>
                                  </a:srgbClr>
                                </a:outerShdw>
                              </a:effectLst>
                              <a:latin typeface="Cambria Math"/>
                              <a:ea typeface="Cambria Math"/>
                              <a:sym typeface="Symbol"/>
                            </a:rPr>
                          </m:ctrlPr>
                        </m:fPr>
                        <m:num>
                          <m:r>
                            <a:rPr lang="en-US" sz="2800" b="1" i="1">
                              <a:effectLst>
                                <a:outerShdw blurRad="38100" dist="38100" dir="2700000" algn="tl">
                                  <a:srgbClr val="000000">
                                    <a:alpha val="43137"/>
                                  </a:srgbClr>
                                </a:outerShdw>
                              </a:effectLst>
                              <a:latin typeface="Cambria Math"/>
                              <a:ea typeface="Cambria Math"/>
                              <a:sym typeface="Symbol"/>
                            </a:rPr>
                            <m:t>𝒅</m:t>
                          </m:r>
                          <m:r>
                            <a:rPr lang="en-US" sz="2800" b="1" i="1">
                              <a:effectLst>
                                <a:outerShdw blurRad="38100" dist="38100" dir="2700000" algn="tl">
                                  <a:srgbClr val="000000">
                                    <a:alpha val="43137"/>
                                  </a:srgbClr>
                                </a:outerShdw>
                              </a:effectLst>
                              <a:latin typeface="Cambria Math"/>
                              <a:ea typeface="Cambria Math"/>
                              <a:sym typeface="Symbol"/>
                            </a:rPr>
                            <m:t>𝝎</m:t>
                          </m:r>
                        </m:num>
                        <m:den>
                          <m:r>
                            <a:rPr lang="en-US" sz="2800" b="1" i="1">
                              <a:effectLst>
                                <a:outerShdw blurRad="38100" dist="38100" dir="2700000" algn="tl">
                                  <a:srgbClr val="000000">
                                    <a:alpha val="43137"/>
                                  </a:srgbClr>
                                </a:outerShdw>
                              </a:effectLst>
                              <a:latin typeface="Cambria Math"/>
                              <a:ea typeface="Cambria Math"/>
                              <a:sym typeface="Symbol"/>
                            </a:rPr>
                            <m:t>𝒅𝒕</m:t>
                          </m:r>
                        </m:den>
                      </m:f>
                      <m:r>
                        <a:rPr lang="en-US" sz="2800" b="1" i="1" smtClean="0">
                          <a:effectLst>
                            <a:outerShdw blurRad="38100" dist="38100" dir="2700000" algn="tl">
                              <a:srgbClr val="000000">
                                <a:alpha val="43137"/>
                              </a:srgbClr>
                            </a:outerShdw>
                          </a:effectLst>
                          <a:latin typeface="Cambria Math"/>
                          <a:ea typeface="Cambria Math"/>
                          <a:sym typeface="Symbol"/>
                        </a:rPr>
                        <m:t>=</m:t>
                      </m:r>
                      <m:f>
                        <m:fPr>
                          <m:ctrlPr>
                            <a:rPr lang="en-US" sz="2800" b="1" i="1" smtClean="0">
                              <a:effectLst>
                                <a:outerShdw blurRad="38100" dist="38100" dir="2700000" algn="tl">
                                  <a:srgbClr val="000000">
                                    <a:alpha val="43137"/>
                                  </a:srgbClr>
                                </a:outerShdw>
                              </a:effectLst>
                              <a:latin typeface="Cambria Math"/>
                              <a:ea typeface="Cambria Math"/>
                              <a:sym typeface="Symbol"/>
                            </a:rPr>
                          </m:ctrlPr>
                        </m:fPr>
                        <m:num>
                          <m:r>
                            <a:rPr lang="en-US" sz="2800" b="1" i="1">
                              <a:effectLst>
                                <a:outerShdw blurRad="38100" dist="38100" dir="2700000" algn="tl">
                                  <a:srgbClr val="000000">
                                    <a:alpha val="43137"/>
                                  </a:srgbClr>
                                </a:outerShdw>
                              </a:effectLst>
                              <a:latin typeface="Cambria Math"/>
                              <a:ea typeface="Cambria Math"/>
                              <a:sym typeface="Symbol"/>
                            </a:rPr>
                            <m:t>𝒅</m:t>
                          </m:r>
                        </m:num>
                        <m:den>
                          <m:r>
                            <a:rPr lang="en-US" sz="2800" b="1" i="1" smtClean="0">
                              <a:effectLst>
                                <a:outerShdw blurRad="38100" dist="38100" dir="2700000" algn="tl">
                                  <a:srgbClr val="000000">
                                    <a:alpha val="43137"/>
                                  </a:srgbClr>
                                </a:outerShdw>
                              </a:effectLst>
                              <a:latin typeface="Cambria Math"/>
                              <a:ea typeface="Cambria Math"/>
                              <a:sym typeface="Symbol"/>
                            </a:rPr>
                            <m:t>𝒅𝒕</m:t>
                          </m:r>
                        </m:den>
                      </m:f>
                      <m:d>
                        <m:dPr>
                          <m:ctrlPr>
                            <a:rPr lang="en-US" sz="2800" b="1" i="1" smtClean="0">
                              <a:effectLst>
                                <a:outerShdw blurRad="38100" dist="38100" dir="2700000" algn="tl">
                                  <a:srgbClr val="000000">
                                    <a:alpha val="43137"/>
                                  </a:srgbClr>
                                </a:outerShdw>
                              </a:effectLst>
                              <a:latin typeface="Cambria Math"/>
                              <a:ea typeface="Cambria Math"/>
                              <a:sym typeface="Symbol"/>
                            </a:rPr>
                          </m:ctrlPr>
                        </m:dPr>
                        <m:e>
                          <m:f>
                            <m:fPr>
                              <m:ctrlPr>
                                <a:rPr lang="en-US" sz="2800" b="1" i="1">
                                  <a:effectLst>
                                    <a:outerShdw blurRad="38100" dist="38100" dir="2700000" algn="tl">
                                      <a:srgbClr val="000000">
                                        <a:alpha val="43137"/>
                                      </a:srgbClr>
                                    </a:outerShdw>
                                  </a:effectLst>
                                  <a:latin typeface="Cambria Math"/>
                                  <a:ea typeface="Cambria Math"/>
                                  <a:sym typeface="Symbol"/>
                                </a:rPr>
                              </m:ctrlPr>
                            </m:fPr>
                            <m:num>
                              <m:r>
                                <a:rPr lang="en-US" sz="2800" b="1" i="1">
                                  <a:effectLst>
                                    <a:outerShdw blurRad="38100" dist="38100" dir="2700000" algn="tl">
                                      <a:srgbClr val="000000">
                                        <a:alpha val="43137"/>
                                      </a:srgbClr>
                                    </a:outerShdw>
                                  </a:effectLst>
                                  <a:latin typeface="Cambria Math"/>
                                  <a:ea typeface="Cambria Math"/>
                                  <a:sym typeface="Symbol"/>
                                </a:rPr>
                                <m:t>𝒅</m:t>
                              </m:r>
                              <m:r>
                                <a:rPr lang="en-US" sz="2800" b="1" i="1">
                                  <a:effectLst>
                                    <a:outerShdw blurRad="38100" dist="38100" dir="2700000" algn="tl">
                                      <a:srgbClr val="000000">
                                        <a:alpha val="43137"/>
                                      </a:srgbClr>
                                    </a:outerShdw>
                                  </a:effectLst>
                                  <a:latin typeface="Cambria Math"/>
                                  <a:ea typeface="Cambria Math"/>
                                  <a:sym typeface="Symbol"/>
                                </a:rPr>
                                <m:t>𝜽</m:t>
                              </m:r>
                            </m:num>
                            <m:den>
                              <m:r>
                                <a:rPr lang="en-US" sz="2800" b="1" i="1">
                                  <a:effectLst>
                                    <a:outerShdw blurRad="38100" dist="38100" dir="2700000" algn="tl">
                                      <a:srgbClr val="000000">
                                        <a:alpha val="43137"/>
                                      </a:srgbClr>
                                    </a:outerShdw>
                                  </a:effectLst>
                                  <a:latin typeface="Cambria Math"/>
                                  <a:ea typeface="Cambria Math"/>
                                  <a:sym typeface="Symbol"/>
                                </a:rPr>
                                <m:t>𝒅𝒕</m:t>
                              </m:r>
                            </m:den>
                          </m:f>
                        </m:e>
                      </m:d>
                      <m:r>
                        <a:rPr lang="en-US" sz="2800" b="1" i="1" smtClean="0">
                          <a:effectLst>
                            <a:outerShdw blurRad="38100" dist="38100" dir="2700000" algn="tl">
                              <a:srgbClr val="000000">
                                <a:alpha val="43137"/>
                              </a:srgbClr>
                            </a:outerShdw>
                          </a:effectLst>
                          <a:latin typeface="Cambria Math"/>
                          <a:ea typeface="Cambria Math"/>
                          <a:sym typeface="Symbol"/>
                        </a:rPr>
                        <m:t>=</m:t>
                      </m:r>
                      <m:f>
                        <m:fPr>
                          <m:ctrlPr>
                            <a:rPr lang="en-US" sz="2800" b="1" i="1" smtClean="0">
                              <a:effectLst>
                                <a:outerShdw blurRad="38100" dist="38100" dir="2700000" algn="tl">
                                  <a:srgbClr val="000000">
                                    <a:alpha val="43137"/>
                                  </a:srgbClr>
                                </a:outerShdw>
                              </a:effectLst>
                              <a:latin typeface="Cambria Math"/>
                              <a:ea typeface="Cambria Math"/>
                              <a:sym typeface="Symbol"/>
                            </a:rPr>
                          </m:ctrlPr>
                        </m:fPr>
                        <m:num>
                          <m:sSup>
                            <m:sSupPr>
                              <m:ctrlPr>
                                <a:rPr lang="en-US" sz="2800" b="1" i="1" smtClean="0">
                                  <a:effectLst>
                                    <a:outerShdw blurRad="38100" dist="38100" dir="2700000" algn="tl">
                                      <a:srgbClr val="000000">
                                        <a:alpha val="43137"/>
                                      </a:srgbClr>
                                    </a:outerShdw>
                                  </a:effectLst>
                                  <a:latin typeface="Cambria Math"/>
                                  <a:ea typeface="Cambria Math"/>
                                  <a:sym typeface="Symbol"/>
                                </a:rPr>
                              </m:ctrlPr>
                            </m:sSupPr>
                            <m:e>
                              <m:r>
                                <a:rPr lang="en-US" sz="2800" b="1" i="1" smtClean="0">
                                  <a:effectLst>
                                    <a:outerShdw blurRad="38100" dist="38100" dir="2700000" algn="tl">
                                      <a:srgbClr val="000000">
                                        <a:alpha val="43137"/>
                                      </a:srgbClr>
                                    </a:outerShdw>
                                  </a:effectLst>
                                  <a:latin typeface="Cambria Math"/>
                                  <a:ea typeface="Cambria Math"/>
                                  <a:sym typeface="Symbol"/>
                                </a:rPr>
                                <m:t>𝒅</m:t>
                              </m:r>
                            </m:e>
                            <m:sup>
                              <m:r>
                                <a:rPr lang="en-US" sz="2800" b="1" i="1" smtClean="0">
                                  <a:effectLst>
                                    <a:outerShdw blurRad="38100" dist="38100" dir="2700000" algn="tl">
                                      <a:srgbClr val="000000">
                                        <a:alpha val="43137"/>
                                      </a:srgbClr>
                                    </a:outerShdw>
                                  </a:effectLst>
                                  <a:latin typeface="Cambria Math"/>
                                  <a:ea typeface="Cambria Math"/>
                                  <a:sym typeface="Symbol"/>
                                </a:rPr>
                                <m:t>𝟐</m:t>
                              </m:r>
                            </m:sup>
                          </m:sSup>
                          <m:r>
                            <a:rPr lang="en-US" sz="2800" b="1" i="1" smtClean="0">
                              <a:effectLst>
                                <a:outerShdw blurRad="38100" dist="38100" dir="2700000" algn="tl">
                                  <a:srgbClr val="000000">
                                    <a:alpha val="43137"/>
                                  </a:srgbClr>
                                </a:outerShdw>
                              </a:effectLst>
                              <a:latin typeface="Cambria Math"/>
                              <a:ea typeface="Cambria Math"/>
                              <a:sym typeface="Symbol"/>
                            </a:rPr>
                            <m:t>𝜽</m:t>
                          </m:r>
                        </m:num>
                        <m:den>
                          <m:r>
                            <a:rPr lang="en-US" sz="2800" b="1" i="1" smtClean="0">
                              <a:effectLst>
                                <a:outerShdw blurRad="38100" dist="38100" dir="2700000" algn="tl">
                                  <a:srgbClr val="000000">
                                    <a:alpha val="43137"/>
                                  </a:srgbClr>
                                </a:outerShdw>
                              </a:effectLst>
                              <a:latin typeface="Cambria Math"/>
                              <a:ea typeface="Cambria Math"/>
                              <a:sym typeface="Symbol"/>
                            </a:rPr>
                            <m:t>𝒅</m:t>
                          </m:r>
                          <m:sSup>
                            <m:sSupPr>
                              <m:ctrlPr>
                                <a:rPr lang="en-US" sz="2800" b="1" i="1" smtClean="0">
                                  <a:effectLst>
                                    <a:outerShdw blurRad="38100" dist="38100" dir="2700000" algn="tl">
                                      <a:srgbClr val="000000">
                                        <a:alpha val="43137"/>
                                      </a:srgbClr>
                                    </a:outerShdw>
                                  </a:effectLst>
                                  <a:latin typeface="Cambria Math"/>
                                  <a:ea typeface="Cambria Math"/>
                                  <a:sym typeface="Symbol"/>
                                </a:rPr>
                              </m:ctrlPr>
                            </m:sSupPr>
                            <m:e>
                              <m:r>
                                <a:rPr lang="en-US" sz="2800" b="1" i="1" smtClean="0">
                                  <a:effectLst>
                                    <a:outerShdw blurRad="38100" dist="38100" dir="2700000" algn="tl">
                                      <a:srgbClr val="000000">
                                        <a:alpha val="43137"/>
                                      </a:srgbClr>
                                    </a:outerShdw>
                                  </a:effectLst>
                                  <a:latin typeface="Cambria Math"/>
                                  <a:ea typeface="Cambria Math"/>
                                  <a:sym typeface="Symbol"/>
                                </a:rPr>
                                <m:t>𝒕</m:t>
                              </m:r>
                            </m:e>
                            <m:sup>
                              <m:r>
                                <a:rPr lang="en-US" sz="2800" b="1" i="1" smtClean="0">
                                  <a:effectLst>
                                    <a:outerShdw blurRad="38100" dist="38100" dir="2700000" algn="tl">
                                      <a:srgbClr val="000000">
                                        <a:alpha val="43137"/>
                                      </a:srgbClr>
                                    </a:outerShdw>
                                  </a:effectLst>
                                  <a:latin typeface="Cambria Math"/>
                                  <a:ea typeface="Cambria Math"/>
                                  <a:sym typeface="Symbol"/>
                                </a:rPr>
                                <m:t>𝟐</m:t>
                              </m:r>
                            </m:sup>
                          </m:sSup>
                        </m:den>
                      </m:f>
                    </m:oMath>
                  </m:oMathPara>
                </a14:m>
                <a:endParaRPr lang="ar-EG" sz="2400" b="1" dirty="0" smtClean="0">
                  <a:effectLst>
                    <a:outerShdw blurRad="38100" dist="38100" dir="2700000" algn="tl">
                      <a:srgbClr val="000000">
                        <a:alpha val="43137"/>
                      </a:srgbClr>
                    </a:outerShdw>
                  </a:effectLst>
                  <a:sym typeface="Symbol"/>
                </a:endParaRPr>
              </a:p>
            </p:txBody>
          </p:sp>
        </mc:Choice>
        <mc:Fallback>
          <p:sp>
            <p:nvSpPr>
              <p:cNvPr id="5" name="Rectangle 4"/>
              <p:cNvSpPr>
                <a:spLocks noRot="1" noChangeAspect="1" noMove="1" noResize="1" noEditPoints="1" noAdjustHandles="1" noChangeArrowheads="1" noChangeShapeType="1" noTextEdit="1"/>
              </p:cNvSpPr>
              <p:nvPr/>
            </p:nvSpPr>
            <p:spPr>
              <a:xfrm>
                <a:off x="1403648" y="1196752"/>
                <a:ext cx="7344816" cy="5068952"/>
              </a:xfrm>
              <a:prstGeom prst="rect">
                <a:avLst/>
              </a:prstGeom>
              <a:blipFill rotWithShape="1">
                <a:blip r:embed="rId2"/>
                <a:stretch>
                  <a:fillRect l="-4315" r="-2573"/>
                </a:stretch>
              </a:blipFill>
            </p:spPr>
            <p:txBody>
              <a:bodyPr/>
              <a:lstStyle/>
              <a:p>
                <a:r>
                  <a:rPr lang="ar-EG">
                    <a:noFill/>
                  </a:rPr>
                  <a:t> </a:t>
                </a:r>
              </a:p>
            </p:txBody>
          </p:sp>
        </mc:Fallback>
      </mc:AlternateContent>
    </p:spTree>
    <p:extLst>
      <p:ext uri="{BB962C8B-B14F-4D97-AF65-F5344CB8AC3E}">
        <p14:creationId xmlns:p14="http://schemas.microsoft.com/office/powerpoint/2010/main" val="698026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400" b="1" dirty="0" smtClean="0">
                <a:solidFill>
                  <a:schemeClr val="tx1"/>
                </a:solidFill>
                <a:effectLst>
                  <a:outerShdw blurRad="38100" dist="38100" dir="2700000" algn="tl">
                    <a:srgbClr val="000000">
                      <a:alpha val="43137"/>
                    </a:srgbClr>
                  </a:outerShdw>
                </a:effectLst>
                <a:cs typeface="Simple Bold Jut Out" pitchFamily="2" charset="-78"/>
              </a:rPr>
              <a:t>معادلات الحركة الزاوية</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196752"/>
                <a:ext cx="7812360" cy="4822154"/>
              </a:xfrm>
              <a:prstGeom prst="rect">
                <a:avLst/>
              </a:prstGeom>
            </p:spPr>
            <p:txBody>
              <a:bodyPr wrap="square">
                <a:spAutoFit/>
              </a:bodyPr>
              <a:lstStyle/>
              <a:p>
                <a:pPr marL="742950" lvl="1" indent="-285750" algn="just">
                  <a:buSzPts val="1800"/>
                  <a:buFont typeface="Wingdings" panose="05000000000000000000" pitchFamily="2" charset="2"/>
                  <a:buChar char="§"/>
                </a:pPr>
                <a:r>
                  <a:rPr lang="ar-EG" sz="4400" b="1" dirty="0" smtClean="0">
                    <a:latin typeface="Calibri"/>
                    <a:ea typeface="Calibri"/>
                    <a:cs typeface="Simple Bold Jut Out"/>
                  </a:rPr>
                  <a:t>معادلة السرعة النهائية: </a:t>
                </a:r>
              </a:p>
              <a:p>
                <a:pPr algn="ctr">
                  <a:buSzPts val="1800"/>
                </a:pPr>
                <a:r>
                  <a:rPr lang="ar-EG" sz="2000" dirty="0" smtClean="0">
                    <a:latin typeface="Calibri"/>
                    <a:ea typeface="Calibri"/>
                    <a:cs typeface="Sakkal Majalla"/>
                  </a:rPr>
                  <a:t> </a:t>
                </a:r>
                <a14:m>
                  <m:oMath xmlns:m="http://schemas.openxmlformats.org/officeDocument/2006/math">
                    <m:r>
                      <a:rPr lang="en-US" sz="4800" i="1" smtClean="0">
                        <a:latin typeface="Cambria Math"/>
                        <a:ea typeface="Cambria Math"/>
                        <a:cs typeface="Sakkal Majalla"/>
                      </a:rPr>
                      <m:t>𝜔</m:t>
                    </m:r>
                    <m:r>
                      <a:rPr lang="en-US" sz="4800" i="1" smtClean="0">
                        <a:latin typeface="Cambria Math"/>
                        <a:ea typeface="Calibri"/>
                        <a:cs typeface="Sakkal Majalla"/>
                      </a:rPr>
                      <m:t>=</m:t>
                    </m:r>
                    <m:sSub>
                      <m:sSubPr>
                        <m:ctrlPr>
                          <a:rPr lang="en-US" sz="4800" i="1" smtClean="0">
                            <a:latin typeface="Cambria Math"/>
                            <a:cs typeface="Sakkal Majalla"/>
                          </a:rPr>
                        </m:ctrlPr>
                      </m:sSubPr>
                      <m:e>
                        <m:r>
                          <a:rPr lang="en-US" sz="4800" i="1" smtClean="0">
                            <a:latin typeface="Cambria Math"/>
                            <a:ea typeface="Cambria Math"/>
                            <a:cs typeface="Sakkal Majalla"/>
                          </a:rPr>
                          <m:t>𝜔</m:t>
                        </m:r>
                      </m:e>
                      <m:sub>
                        <m:r>
                          <a:rPr lang="en-US" sz="4800" b="0" i="1" smtClean="0">
                            <a:latin typeface="Cambria Math"/>
                            <a:cs typeface="Sakkal Majalla"/>
                          </a:rPr>
                          <m:t>𝑜</m:t>
                        </m:r>
                      </m:sub>
                    </m:sSub>
                    <m:r>
                      <a:rPr lang="en-US" sz="4800" i="1" smtClean="0">
                        <a:latin typeface="Cambria Math"/>
                        <a:ea typeface="Calibri"/>
                        <a:cs typeface="Sakkal Majalla"/>
                      </a:rPr>
                      <m:t>+</m:t>
                    </m:r>
                    <m:r>
                      <a:rPr lang="en-US" sz="4800" i="1" smtClean="0">
                        <a:latin typeface="Cambria Math"/>
                        <a:ea typeface="Cambria Math"/>
                        <a:cs typeface="Sakkal Majalla"/>
                      </a:rPr>
                      <m:t>𝛼</m:t>
                    </m:r>
                    <m:r>
                      <a:rPr lang="en-US" sz="4800" i="1" smtClean="0">
                        <a:latin typeface="Cambria Math"/>
                        <a:ea typeface="Cambria Math"/>
                        <a:cs typeface="Sakkal Majalla"/>
                      </a:rPr>
                      <m:t>×</m:t>
                    </m:r>
                    <m:r>
                      <a:rPr lang="en-US" sz="4800" i="1" smtClean="0">
                        <a:latin typeface="Cambria Math"/>
                        <a:ea typeface="Calibri"/>
                        <a:cs typeface="Sakkal Majalla"/>
                      </a:rPr>
                      <m:t>𝑡</m:t>
                    </m:r>
                  </m:oMath>
                </a14:m>
                <a:endParaRPr lang="en-US" sz="4800" i="1" dirty="0">
                  <a:latin typeface="Cambria Math"/>
                  <a:ea typeface="Calibri"/>
                  <a:cs typeface="Sakkal Majalla"/>
                </a:endParaRPr>
              </a:p>
              <a:p>
                <a:pPr marL="742950" lvl="1" indent="-285750" algn="just">
                  <a:buSzPts val="1800"/>
                  <a:buFont typeface="Wingdings" panose="05000000000000000000" pitchFamily="2" charset="2"/>
                  <a:buChar char="§"/>
                </a:pPr>
                <a:r>
                  <a:rPr lang="ar-EG" sz="4400" b="1" dirty="0">
                    <a:latin typeface="Calibri"/>
                    <a:ea typeface="Calibri"/>
                    <a:cs typeface="Simple Bold Jut Out"/>
                  </a:rPr>
                  <a:t>معادلة مربع السرعة النهائية</a:t>
                </a:r>
                <a:r>
                  <a:rPr lang="ar-EG" sz="4400" b="1" dirty="0">
                    <a:latin typeface="Calibri"/>
                    <a:ea typeface="Calibri"/>
                    <a:cs typeface="Simple Bold Jut Out"/>
                  </a:rPr>
                  <a:t>:</a:t>
                </a:r>
              </a:p>
              <a:p>
                <a:pPr lvl="0" algn="just">
                  <a:buSzPts val="1800"/>
                </a:pPr>
                <a14:m>
                  <m:oMathPara xmlns:m="http://schemas.openxmlformats.org/officeDocument/2006/math">
                    <m:oMathParaPr>
                      <m:jc m:val="centerGroup"/>
                    </m:oMathParaPr>
                    <m:oMath xmlns:m="http://schemas.openxmlformats.org/officeDocument/2006/math">
                      <m:sSup>
                        <m:sSupPr>
                          <m:ctrlPr>
                            <a:rPr lang="en-US" sz="4400" i="1" smtClean="0">
                              <a:effectLst/>
                              <a:latin typeface="Cambria Math"/>
                              <a:ea typeface="Calibri"/>
                              <a:cs typeface="Sakkal Majalla"/>
                            </a:rPr>
                          </m:ctrlPr>
                        </m:sSupPr>
                        <m:e>
                          <m:r>
                            <m:rPr>
                              <m:sty m:val="p"/>
                            </m:rPr>
                            <a:rPr lang="el-GR" sz="4400" i="1" smtClean="0">
                              <a:effectLst/>
                              <a:latin typeface="Cambria Math"/>
                              <a:ea typeface="Cambria Math"/>
                              <a:cs typeface="Sakkal Majalla"/>
                            </a:rPr>
                            <m:t>ω</m:t>
                          </m:r>
                        </m:e>
                        <m:sup>
                          <m:r>
                            <a:rPr lang="en-US" sz="4400" smtClean="0">
                              <a:effectLst/>
                              <a:latin typeface="Cambria Math"/>
                              <a:ea typeface="Calibri"/>
                              <a:cs typeface="Sakkal Majalla"/>
                            </a:rPr>
                            <m:t>2</m:t>
                          </m:r>
                        </m:sup>
                      </m:sSup>
                      <m:r>
                        <a:rPr lang="en-US" sz="4400" smtClean="0">
                          <a:effectLst/>
                          <a:latin typeface="Cambria Math"/>
                          <a:ea typeface="Calibri"/>
                          <a:cs typeface="Sakkal Majalla"/>
                        </a:rPr>
                        <m:t>=</m:t>
                      </m:r>
                      <m:sSubSup>
                        <m:sSubSupPr>
                          <m:ctrlPr>
                            <a:rPr lang="en-US" sz="4400" i="1" smtClean="0">
                              <a:effectLst/>
                              <a:latin typeface="Cambria Math"/>
                              <a:cs typeface="Sakkal Majalla"/>
                            </a:rPr>
                          </m:ctrlPr>
                        </m:sSubSupPr>
                        <m:e>
                          <m:sSubSup>
                            <m:sSubSupPr>
                              <m:ctrlPr>
                                <a:rPr lang="en-US" sz="4400" i="1">
                                  <a:latin typeface="Cambria Math"/>
                                  <a:cs typeface="Sakkal Majalla"/>
                                </a:rPr>
                              </m:ctrlPr>
                            </m:sSubSupPr>
                            <m:e>
                              <m:r>
                                <a:rPr lang="en-US" sz="4400" i="1" smtClean="0">
                                  <a:latin typeface="Cambria Math"/>
                                  <a:ea typeface="Cambria Math"/>
                                  <a:cs typeface="Sakkal Majalla"/>
                                </a:rPr>
                                <m:t>𝜔</m:t>
                              </m:r>
                            </m:e>
                            <m:sub>
                              <m:r>
                                <a:rPr lang="en-US" sz="4400" b="0" i="1" smtClean="0">
                                  <a:latin typeface="Cambria Math"/>
                                  <a:cs typeface="Sakkal Majalla"/>
                                </a:rPr>
                                <m:t>0</m:t>
                              </m:r>
                            </m:sub>
                            <m:sup/>
                          </m:sSubSup>
                        </m:e>
                        <m:sub/>
                        <m:sup>
                          <m:r>
                            <m:rPr>
                              <m:nor/>
                            </m:rPr>
                            <a:rPr lang="en-US" sz="4400" b="0" i="0" smtClean="0">
                              <a:effectLst/>
                              <a:latin typeface="Cambria Math"/>
                              <a:cs typeface="Sakkal Majalla"/>
                            </a:rPr>
                            <m:t>2</m:t>
                          </m:r>
                        </m:sup>
                      </m:sSubSup>
                      <m:r>
                        <a:rPr lang="en-US" sz="4400" smtClean="0">
                          <a:effectLst/>
                          <a:latin typeface="Cambria Math"/>
                          <a:ea typeface="Calibri"/>
                          <a:cs typeface="Sakkal Majalla"/>
                        </a:rPr>
                        <m:t>+</m:t>
                      </m:r>
                      <m:r>
                        <a:rPr lang="en-US" sz="4400" smtClean="0">
                          <a:effectLst/>
                          <a:latin typeface="Cambria Math"/>
                          <a:ea typeface="Calibri"/>
                          <a:cs typeface="Sakkal Majalla"/>
                        </a:rPr>
                        <m:t>2</m:t>
                      </m:r>
                      <m:r>
                        <a:rPr lang="en-US" sz="4400" b="0" i="1" smtClean="0">
                          <a:effectLst/>
                          <a:latin typeface="Cambria Math"/>
                          <a:ea typeface="Cambria Math"/>
                          <a:cs typeface="Sakkal Majalla"/>
                        </a:rPr>
                        <m:t>.</m:t>
                      </m:r>
                      <m:r>
                        <a:rPr lang="en-US" sz="4400" i="1">
                          <a:latin typeface="Cambria Math"/>
                          <a:ea typeface="Cambria Math"/>
                          <a:cs typeface="Sakkal Majalla"/>
                        </a:rPr>
                        <m:t>𝛼</m:t>
                      </m:r>
                      <m:r>
                        <a:rPr lang="en-US" sz="4400" b="0" i="1" smtClean="0">
                          <a:effectLst/>
                          <a:latin typeface="Cambria Math"/>
                          <a:ea typeface="Cambria Math"/>
                          <a:cs typeface="Sakkal Majalla"/>
                        </a:rPr>
                        <m:t>.</m:t>
                      </m:r>
                      <m:r>
                        <m:rPr>
                          <m:sty m:val="p"/>
                        </m:rPr>
                        <a:rPr lang="el-GR" sz="4400" i="1" smtClean="0">
                          <a:effectLst/>
                          <a:latin typeface="Cambria Math"/>
                          <a:ea typeface="Cambria Math"/>
                          <a:cs typeface="Sakkal Majalla"/>
                        </a:rPr>
                        <m:t>θ</m:t>
                      </m:r>
                    </m:oMath>
                  </m:oMathPara>
                </a14:m>
                <a:endParaRPr lang="en-US" sz="4400" dirty="0" smtClean="0">
                  <a:effectLst/>
                  <a:latin typeface="Calibri"/>
                  <a:ea typeface="Cambria Math"/>
                  <a:cs typeface="Sakkal Majalla"/>
                </a:endParaRPr>
              </a:p>
              <a:p>
                <a:pPr marL="742950" lvl="1" indent="-285750" algn="just">
                  <a:buSzPts val="1800"/>
                  <a:buFont typeface="Wingdings" panose="05000000000000000000" pitchFamily="2" charset="2"/>
                  <a:buChar char="§"/>
                </a:pPr>
                <a:r>
                  <a:rPr lang="ar-EG" sz="4400" b="1" dirty="0">
                    <a:latin typeface="Calibri"/>
                    <a:ea typeface="Calibri"/>
                    <a:cs typeface="Simple Bold Jut Out"/>
                  </a:rPr>
                  <a:t>معادلة المسافة </a:t>
                </a:r>
                <a:r>
                  <a:rPr lang="ar-EG" sz="4400" b="1" dirty="0">
                    <a:latin typeface="Calibri"/>
                    <a:ea typeface="Calibri"/>
                    <a:cs typeface="Simple Bold Jut Out"/>
                  </a:rPr>
                  <a:t>المقطوعة: </a:t>
                </a:r>
              </a:p>
              <a:p>
                <a:pPr lvl="0" algn="just">
                  <a:buSzPts val="1800"/>
                </a:pPr>
                <a14:m>
                  <m:oMathPara xmlns:m="http://schemas.openxmlformats.org/officeDocument/2006/math">
                    <m:oMathParaPr>
                      <m:jc m:val="centerGroup"/>
                    </m:oMathParaPr>
                    <m:oMath xmlns:m="http://schemas.openxmlformats.org/officeDocument/2006/math">
                      <m:r>
                        <a:rPr lang="en-US" sz="3600" i="1" smtClean="0">
                          <a:latin typeface="Cambria Math"/>
                          <a:ea typeface="Cambria Math"/>
                          <a:cs typeface="Sakkal Majalla"/>
                        </a:rPr>
                        <m:t>𝜃</m:t>
                      </m:r>
                      <m:r>
                        <a:rPr lang="en-US" sz="3600" i="1" smtClean="0">
                          <a:latin typeface="Cambria Math"/>
                          <a:ea typeface="Calibri"/>
                          <a:cs typeface="Sakkal Majalla"/>
                        </a:rPr>
                        <m:t>=</m:t>
                      </m:r>
                      <m:sSub>
                        <m:sSubPr>
                          <m:ctrlPr>
                            <a:rPr lang="en-US" sz="3600" i="1" smtClean="0">
                              <a:latin typeface="Cambria Math"/>
                              <a:cs typeface="Sakkal Majalla"/>
                            </a:rPr>
                          </m:ctrlPr>
                        </m:sSubPr>
                        <m:e>
                          <m:r>
                            <a:rPr lang="en-US" sz="3600" i="1">
                              <a:latin typeface="Cambria Math"/>
                              <a:ea typeface="Cambria Math"/>
                              <a:cs typeface="Sakkal Majalla"/>
                            </a:rPr>
                            <m:t>𝜔</m:t>
                          </m:r>
                        </m:e>
                        <m:sub>
                          <m:r>
                            <a:rPr lang="en-US" sz="3600" b="0" i="1" smtClean="0">
                              <a:latin typeface="Cambria Math"/>
                              <a:cs typeface="Sakkal Majalla"/>
                            </a:rPr>
                            <m:t>0</m:t>
                          </m:r>
                        </m:sub>
                      </m:sSub>
                      <m:r>
                        <a:rPr lang="en-US" sz="3600" b="0" i="1" smtClean="0">
                          <a:latin typeface="Cambria Math"/>
                          <a:ea typeface="Cambria Math"/>
                          <a:cs typeface="Sakkal Majalla"/>
                        </a:rPr>
                        <m:t>.</m:t>
                      </m:r>
                      <m:r>
                        <m:rPr>
                          <m:sty m:val="p"/>
                        </m:rPr>
                        <a:rPr lang="en-US" sz="3600" i="1" smtClean="0">
                          <a:latin typeface="Cambria Math"/>
                          <a:ea typeface="Calibri"/>
                          <a:cs typeface="Sakkal Majalla"/>
                        </a:rPr>
                        <m:t>t</m:t>
                      </m:r>
                      <m:r>
                        <a:rPr lang="en-US" sz="3600" i="1" smtClean="0">
                          <a:latin typeface="Cambria Math"/>
                          <a:ea typeface="Calibri"/>
                          <a:cs typeface="Sakkal Majalla"/>
                        </a:rPr>
                        <m:t>+</m:t>
                      </m:r>
                      <m:f>
                        <m:fPr>
                          <m:ctrlPr>
                            <a:rPr lang="en-US" sz="3600" i="1">
                              <a:latin typeface="Cambria Math"/>
                              <a:ea typeface="Calibri"/>
                              <a:cs typeface="Sakkal Majalla"/>
                            </a:rPr>
                          </m:ctrlPr>
                        </m:fPr>
                        <m:num>
                          <m:r>
                            <a:rPr lang="en-US" sz="3600" i="1" smtClean="0">
                              <a:latin typeface="Cambria Math"/>
                              <a:ea typeface="Calibri"/>
                              <a:cs typeface="Sakkal Majalla"/>
                            </a:rPr>
                            <m:t>1</m:t>
                          </m:r>
                        </m:num>
                        <m:den>
                          <m:r>
                            <a:rPr lang="en-US" sz="3600" i="1" smtClean="0">
                              <a:latin typeface="Cambria Math"/>
                              <a:ea typeface="Calibri"/>
                              <a:cs typeface="Sakkal Majalla"/>
                            </a:rPr>
                            <m:t>2</m:t>
                          </m:r>
                        </m:den>
                      </m:f>
                      <m:r>
                        <a:rPr lang="en-US" sz="3600" i="1" smtClean="0">
                          <a:latin typeface="Cambria Math"/>
                          <a:ea typeface="Cambria Math"/>
                          <a:cs typeface="Sakkal Majalla"/>
                        </a:rPr>
                        <m:t>𝛼</m:t>
                      </m:r>
                      <m:r>
                        <a:rPr lang="en-US" sz="3600" b="0" i="1" smtClean="0">
                          <a:latin typeface="Cambria Math"/>
                          <a:ea typeface="Cambria Math"/>
                          <a:cs typeface="Sakkal Majalla"/>
                        </a:rPr>
                        <m:t>.</m:t>
                      </m:r>
                      <m:sSup>
                        <m:sSupPr>
                          <m:ctrlPr>
                            <a:rPr lang="en-US" sz="3600" i="1">
                              <a:latin typeface="Cambria Math"/>
                              <a:ea typeface="Calibri"/>
                              <a:cs typeface="Sakkal Majalla"/>
                            </a:rPr>
                          </m:ctrlPr>
                        </m:sSupPr>
                        <m:e>
                          <m:r>
                            <m:rPr>
                              <m:sty m:val="p"/>
                            </m:rPr>
                            <a:rPr lang="en-US" sz="3600" i="1" smtClean="0">
                              <a:latin typeface="Cambria Math"/>
                              <a:ea typeface="Calibri"/>
                              <a:cs typeface="Sakkal Majalla"/>
                            </a:rPr>
                            <m:t>t</m:t>
                          </m:r>
                        </m:e>
                        <m:sup>
                          <m:r>
                            <a:rPr lang="en-US" sz="3600" i="1" smtClean="0">
                              <a:latin typeface="Cambria Math"/>
                              <a:ea typeface="Calibri"/>
                              <a:cs typeface="Sakkal Majalla"/>
                            </a:rPr>
                            <m:t>2</m:t>
                          </m:r>
                        </m:sup>
                      </m:sSup>
                      <m:r>
                        <a:rPr lang="en-US" sz="3600" i="1" smtClean="0">
                          <a:latin typeface="Cambria Math"/>
                          <a:ea typeface="Calibri"/>
                          <a:cs typeface="Sakkal Majalla"/>
                        </a:rPr>
                        <m:t>=</m:t>
                      </m:r>
                      <m:f>
                        <m:fPr>
                          <m:ctrlPr>
                            <a:rPr lang="en-US" sz="3600" i="1">
                              <a:latin typeface="Cambria Math"/>
                              <a:ea typeface="Calibri"/>
                              <a:cs typeface="Sakkal Majalla"/>
                            </a:rPr>
                          </m:ctrlPr>
                        </m:fPr>
                        <m:num>
                          <m:d>
                            <m:dPr>
                              <m:ctrlPr>
                                <a:rPr lang="en-US" sz="3600" i="1">
                                  <a:latin typeface="Cambria Math"/>
                                  <a:ea typeface="Calibri"/>
                                  <a:cs typeface="Sakkal Majalla"/>
                                </a:rPr>
                              </m:ctrlPr>
                            </m:dPr>
                            <m:e>
                              <m:r>
                                <a:rPr lang="en-US" sz="3600" i="1" smtClean="0">
                                  <a:latin typeface="Cambria Math"/>
                                  <a:ea typeface="Cambria Math"/>
                                  <a:cs typeface="Sakkal Majalla"/>
                                </a:rPr>
                                <m:t>𝜔</m:t>
                              </m:r>
                              <m:r>
                                <a:rPr lang="en-US" sz="3600" b="0" i="1" smtClean="0">
                                  <a:latin typeface="Cambria Math"/>
                                  <a:ea typeface="Calibri"/>
                                  <a:cs typeface="Sakkal Majalla"/>
                                </a:rPr>
                                <m:t>−</m:t>
                              </m:r>
                              <m:sSub>
                                <m:sSubPr>
                                  <m:ctrlPr>
                                    <a:rPr lang="en-US" sz="3600" b="0" i="1" smtClean="0">
                                      <a:latin typeface="Cambria Math"/>
                                      <a:cs typeface="Sakkal Majalla"/>
                                    </a:rPr>
                                  </m:ctrlPr>
                                </m:sSubPr>
                                <m:e>
                                  <m:r>
                                    <a:rPr lang="en-US" sz="3600" i="1">
                                      <a:latin typeface="Cambria Math"/>
                                      <a:ea typeface="Cambria Math"/>
                                      <a:cs typeface="Sakkal Majalla"/>
                                    </a:rPr>
                                    <m:t>𝜔</m:t>
                                  </m:r>
                                </m:e>
                                <m:sub>
                                  <m:r>
                                    <a:rPr lang="en-US" sz="3600" b="0" i="1" smtClean="0">
                                      <a:latin typeface="Cambria Math"/>
                                      <a:cs typeface="Sakkal Majalla"/>
                                    </a:rPr>
                                    <m:t>0</m:t>
                                  </m:r>
                                </m:sub>
                              </m:sSub>
                            </m:e>
                          </m:d>
                        </m:num>
                        <m:den>
                          <m:r>
                            <a:rPr lang="en-US" sz="3600" i="1" smtClean="0">
                              <a:latin typeface="Cambria Math"/>
                              <a:ea typeface="Calibri"/>
                              <a:cs typeface="Sakkal Majalla"/>
                            </a:rPr>
                            <m:t>2</m:t>
                          </m:r>
                        </m:den>
                      </m:f>
                      <m:r>
                        <m:rPr>
                          <m:sty m:val="p"/>
                        </m:rPr>
                        <a:rPr lang="en-US" sz="3600" i="1" smtClean="0">
                          <a:latin typeface="Cambria Math"/>
                          <a:ea typeface="Calibri"/>
                          <a:cs typeface="Sakkal Majalla"/>
                        </a:rPr>
                        <m:t>t</m:t>
                      </m:r>
                    </m:oMath>
                  </m:oMathPara>
                </a14:m>
                <a:endParaRPr lang="en-US" sz="3600" i="1" dirty="0">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87624" y="1196752"/>
                <a:ext cx="7812360" cy="4822154"/>
              </a:xfrm>
              <a:prstGeom prst="rect">
                <a:avLst/>
              </a:prstGeom>
              <a:blipFill rotWithShape="1">
                <a:blip r:embed="rId2"/>
                <a:stretch>
                  <a:fillRect t="-2528"/>
                </a:stretch>
              </a:blipFill>
            </p:spPr>
            <p:txBody>
              <a:bodyPr/>
              <a:lstStyle/>
              <a:p>
                <a:r>
                  <a:rPr lang="ar-EG">
                    <a:noFill/>
                  </a:rPr>
                  <a:t> </a:t>
                </a:r>
              </a:p>
            </p:txBody>
          </p:sp>
        </mc:Fallback>
      </mc:AlternateContent>
    </p:spTree>
    <p:extLst>
      <p:ext uri="{BB962C8B-B14F-4D97-AF65-F5344CB8AC3E}">
        <p14:creationId xmlns:p14="http://schemas.microsoft.com/office/powerpoint/2010/main" val="2415906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المقارنة بين الحركة الخطية والحركة الزاوية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09895761"/>
                  </p:ext>
                </p:extLst>
              </p:nvPr>
            </p:nvGraphicFramePr>
            <p:xfrm>
              <a:off x="1259632" y="1340768"/>
              <a:ext cx="7560840" cy="4698446"/>
            </p:xfrm>
            <a:graphic>
              <a:graphicData uri="http://schemas.openxmlformats.org/drawingml/2006/table">
                <a:tbl>
                  <a:tblPr rtl="1" firstRow="1" bandRow="1">
                    <a:tableStyleId>{2D5ABB26-0587-4C30-8999-92F81FD0307C}</a:tableStyleId>
                  </a:tblPr>
                  <a:tblGrid>
                    <a:gridCol w="2711076"/>
                    <a:gridCol w="2182096"/>
                    <a:gridCol w="2667668"/>
                  </a:tblGrid>
                  <a:tr h="668560">
                    <a:tc>
                      <a:txBody>
                        <a:bodyPr/>
                        <a:lstStyle/>
                        <a:p>
                          <a:pPr algn="ctr" rtl="1"/>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العنصر</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الحركة الخطية</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الحركة الزاوية</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السرعة الأولية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u</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r>
                            <a:rPr kumimoji="0" lang="en-US" sz="2400" b="1" kern="1200" baseline="-25000" dirty="0" smtClean="0">
                              <a:solidFill>
                                <a:schemeClr val="tx1"/>
                              </a:solidFill>
                              <a:effectLst>
                                <a:outerShdw blurRad="38100" dist="38100" dir="2700000" algn="tl">
                                  <a:srgbClr val="000000">
                                    <a:alpha val="43137"/>
                                  </a:srgbClr>
                                </a:outerShdw>
                              </a:effectLst>
                              <a:latin typeface="+mn-lt"/>
                              <a:ea typeface="+mn-ea"/>
                              <a:cs typeface="+mn-cs"/>
                              <a:sym typeface="Symbol"/>
                            </a:rPr>
                            <a:t>0</a:t>
                          </a:r>
                          <a:endParaRPr kumimoji="0" lang="ar-EG" sz="2400" b="1" kern="1200" baseline="-250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السرعة النهائية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v</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endPar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العجلة الثابتة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a</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المسافة</a:t>
                          </a:r>
                          <a:r>
                            <a:rPr lang="ar-EG" sz="2400" b="1" baseline="0" dirty="0" smtClean="0">
                              <a:effectLst>
                                <a:outerShdw blurRad="38100" dist="38100" dir="2700000" algn="tl">
                                  <a:srgbClr val="000000">
                                    <a:alpha val="43137"/>
                                  </a:srgbClr>
                                </a:outerShdw>
                              </a:effectLst>
                            </a:rPr>
                            <a:t> الكلية المقطوعة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s</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معادلة السرعة النهائية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14:m>
                            <m:oMathPara xmlns:m="http://schemas.openxmlformats.org/officeDocument/2006/math">
                              <m:oMathParaPr>
                                <m:jc m:val="centerGroup"/>
                              </m:oMathParaPr>
                              <m:oMath xmlns:m="http://schemas.openxmlformats.org/officeDocument/2006/math">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𝒗</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𝒖</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𝒂𝒕</m:t>
                                </m:r>
                              </m:oMath>
                            </m:oMathPara>
                          </a14:m>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14:m>
                            <m:oMathPara xmlns:m="http://schemas.openxmlformats.org/officeDocument/2006/math">
                              <m:oMathParaPr>
                                <m:jc m:val="centerGroup"/>
                              </m:oMathParaPr>
                              <m:oMath xmlns:m="http://schemas.openxmlformats.org/officeDocument/2006/math">
                                <m:r>
                                  <a:rPr kumimoji="0" lang="ar-EG"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𝝎</m:t>
                                </m:r>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m:t>
                                </m:r>
                                <m:sSub>
                                  <m:sSubPr>
                                    <m:ctrlP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ctrlPr>
                                  </m:sSubPr>
                                  <m:e>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𝝎</m:t>
                                    </m:r>
                                  </m:e>
                                  <m:sub>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𝟎</m:t>
                                    </m:r>
                                  </m:sub>
                                </m:sSub>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m:t>
                                </m:r>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𝜶</m:t>
                                </m:r>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𝒕</m:t>
                                </m:r>
                              </m:oMath>
                            </m:oMathPara>
                          </a14:m>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معادلة المسافة المقطوعة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14:m>
                            <m:oMathPara xmlns:m="http://schemas.openxmlformats.org/officeDocument/2006/math">
                              <m:oMathParaPr>
                                <m:jc m:val="centerGroup"/>
                              </m:oMathParaPr>
                              <m:oMath xmlns:m="http://schemas.openxmlformats.org/officeDocument/2006/math">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𝒔</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𝒖𝒕</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f>
                                  <m:fPr>
                                    <m:ctrlP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ctrlPr>
                                  </m:fPr>
                                  <m:num>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𝟏</m:t>
                                    </m:r>
                                  </m:num>
                                  <m:den>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den>
                                </m:f>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𝒂</m:t>
                                </m:r>
                                <m:sSup>
                                  <m:sSupPr>
                                    <m:ctrlP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ctrlPr>
                                  </m:sSupPr>
                                  <m:e>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𝒕</m:t>
                                    </m:r>
                                  </m:e>
                                  <m:sup>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sup>
                                </m:sSup>
                              </m:oMath>
                            </m:oMathPara>
                          </a14:m>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ar-EG"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𝜽</m:t>
                                </m:r>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m:t>
                                </m:r>
                                <m:sSub>
                                  <m:sSubPr>
                                    <m:ctrlP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ctrlPr>
                                  </m:sSubPr>
                                  <m:e>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𝝎</m:t>
                                    </m:r>
                                  </m:e>
                                  <m:sub>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𝟎</m:t>
                                    </m:r>
                                  </m:sub>
                                </m:sSub>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m:t>
                                </m:r>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𝒕</m:t>
                                </m:r>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m:t>
                                </m:r>
                                <m:f>
                                  <m:fPr>
                                    <m:ctrlP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ctrlPr>
                                  </m:fPr>
                                  <m:num>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𝟏</m:t>
                                    </m:r>
                                  </m:num>
                                  <m:den>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𝟐</m:t>
                                    </m:r>
                                  </m:den>
                                </m:f>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𝜶</m:t>
                                </m:r>
                                <m:sSup>
                                  <m:sSupPr>
                                    <m:ctrlP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ctrlPr>
                                  </m:sSupPr>
                                  <m:e>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𝒕</m:t>
                                    </m:r>
                                  </m:e>
                                  <m:sup>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𝟐</m:t>
                                    </m:r>
                                  </m:sup>
                                </m:sSup>
                              </m:oMath>
                            </m:oMathPara>
                          </a14:m>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400" b="1" dirty="0" smtClean="0">
                              <a:effectLst>
                                <a:outerShdw blurRad="38100" dist="38100" dir="2700000" algn="tl">
                                  <a:srgbClr val="000000">
                                    <a:alpha val="43137"/>
                                  </a:srgbClr>
                                </a:outerShdw>
                              </a:effectLst>
                            </a:rPr>
                            <a:t>معادلة السرعة النهائية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14:m>
                            <m:oMathPara xmlns:m="http://schemas.openxmlformats.org/officeDocument/2006/math">
                              <m:oMathParaPr>
                                <m:jc m:val="centerGroup"/>
                              </m:oMathParaPr>
                              <m:oMath xmlns:m="http://schemas.openxmlformats.org/officeDocument/2006/math">
                                <m:sSup>
                                  <m:sSupPr>
                                    <m:ctrlPr>
                                      <a:rPr kumimoji="0" lang="ar-EG" sz="2400" b="1" i="1" kern="1200" smtClean="0">
                                        <a:solidFill>
                                          <a:schemeClr val="tx1"/>
                                        </a:solidFill>
                                        <a:effectLst>
                                          <a:outerShdw blurRad="38100" dist="38100" dir="2700000" algn="tl">
                                            <a:srgbClr val="000000">
                                              <a:alpha val="43137"/>
                                            </a:srgbClr>
                                          </a:outerShdw>
                                        </a:effectLst>
                                        <a:latin typeface="Cambria Math"/>
                                        <a:ea typeface="+mn-ea"/>
                                        <a:cs typeface="+mn-cs"/>
                                      </a:rPr>
                                    </m:ctrlPr>
                                  </m:sSupPr>
                                  <m:e>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𝒗</m:t>
                                    </m:r>
                                  </m:e>
                                  <m:sup>
                                    <m:r>
                                      <a:rPr kumimoji="0" lang="ar-EG"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sup>
                                </m:sSup>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sSup>
                                  <m:sSupPr>
                                    <m:ctrlP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ctrlPr>
                                  </m:sSupPr>
                                  <m:e>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𝒖</m:t>
                                    </m:r>
                                  </m:e>
                                  <m:sup>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sup>
                                </m:sSup>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𝒂𝒔</m:t>
                                </m:r>
                              </m:oMath>
                            </m:oMathPara>
                          </a14:m>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14:m>
                            <m:oMathPara xmlns:m="http://schemas.openxmlformats.org/officeDocument/2006/math">
                              <m:oMathParaPr>
                                <m:jc m:val="centerGroup"/>
                              </m:oMathParaPr>
                              <m:oMath xmlns:m="http://schemas.openxmlformats.org/officeDocument/2006/math">
                                <m:sSup>
                                  <m:sSupPr>
                                    <m:ctrlPr>
                                      <a:rPr kumimoji="0" lang="ar-EG" sz="2400" b="1" i="1" kern="1200" smtClean="0">
                                        <a:solidFill>
                                          <a:schemeClr val="tx1"/>
                                        </a:solidFill>
                                        <a:effectLst>
                                          <a:outerShdw blurRad="38100" dist="38100" dir="2700000" algn="tl">
                                            <a:srgbClr val="000000">
                                              <a:alpha val="43137"/>
                                            </a:srgbClr>
                                          </a:outerShdw>
                                        </a:effectLst>
                                        <a:latin typeface="Cambria Math"/>
                                        <a:ea typeface="+mn-ea"/>
                                        <a:cs typeface="+mn-cs"/>
                                      </a:rPr>
                                    </m:ctrlPr>
                                  </m:sSupPr>
                                  <m:e>
                                    <m:r>
                                      <a:rPr kumimoji="0" lang="ar-EG"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𝝎</m:t>
                                    </m:r>
                                  </m:e>
                                  <m:sup>
                                    <m:r>
                                      <a:rPr kumimoji="0" lang="ar-EG"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sup>
                                </m:sSup>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sSubSup>
                                  <m:sSubSupPr>
                                    <m:ctrlP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ctrlPr>
                                  </m:sSubSupPr>
                                  <m:e>
                                    <m:sSub>
                                      <m:sSubPr>
                                        <m:ctrlP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ctrlPr>
                                      </m:sSubPr>
                                      <m:e>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𝝎</m:t>
                                        </m:r>
                                      </m:e>
                                      <m:sub>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𝟎</m:t>
                                        </m:r>
                                      </m:sub>
                                    </m:sSub>
                                  </m:e>
                                  <m:sub/>
                                  <m:sup>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sup>
                                </m:sSubSup>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m:t>
                                </m:r>
                                <m:r>
                                  <a:rPr kumimoji="0" lang="en-US" sz="2400" b="1" i="1" kern="1200" smtClean="0">
                                    <a:solidFill>
                                      <a:schemeClr val="tx1"/>
                                    </a:solidFill>
                                    <a:effectLst>
                                      <a:outerShdw blurRad="38100" dist="38100" dir="2700000" algn="tl">
                                        <a:srgbClr val="000000">
                                          <a:alpha val="43137"/>
                                        </a:srgbClr>
                                      </a:outerShdw>
                                    </a:effectLst>
                                    <a:latin typeface="Cambria Math"/>
                                    <a:ea typeface="+mn-ea"/>
                                    <a:cs typeface="+mn-cs"/>
                                  </a:rPr>
                                  <m:t>𝟐</m:t>
                                </m:r>
                                <m:r>
                                  <a:rPr kumimoji="0" lang="en-US" sz="2400" b="1" i="1" kern="1200" smtClean="0">
                                    <a:solidFill>
                                      <a:schemeClr val="tx1"/>
                                    </a:solidFill>
                                    <a:effectLst>
                                      <a:outerShdw blurRad="38100" dist="38100" dir="2700000" algn="tl">
                                        <a:srgbClr val="000000">
                                          <a:alpha val="43137"/>
                                        </a:srgbClr>
                                      </a:outerShdw>
                                    </a:effectLst>
                                    <a:latin typeface="Cambria Math"/>
                                    <a:ea typeface="Cambria Math"/>
                                    <a:cs typeface="+mn-cs"/>
                                  </a:rPr>
                                  <m:t>𝜶𝜽</m:t>
                                </m:r>
                              </m:oMath>
                            </m:oMathPara>
                          </a14:m>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09895761"/>
                  </p:ext>
                </p:extLst>
              </p:nvPr>
            </p:nvGraphicFramePr>
            <p:xfrm>
              <a:off x="1259632" y="1340768"/>
              <a:ext cx="7560840" cy="4698446"/>
            </p:xfrm>
            <a:graphic>
              <a:graphicData uri="http://schemas.openxmlformats.org/drawingml/2006/table">
                <a:tbl>
                  <a:tblPr rtl="1" firstRow="1" bandRow="1">
                    <a:tableStyleId>{2D5ABB26-0587-4C30-8999-92F81FD0307C}</a:tableStyleId>
                  </a:tblPr>
                  <a:tblGrid>
                    <a:gridCol w="2711076"/>
                    <a:gridCol w="2182096"/>
                    <a:gridCol w="2667668"/>
                  </a:tblGrid>
                  <a:tr h="668560">
                    <a:tc>
                      <a:txBody>
                        <a:bodyPr/>
                        <a:lstStyle/>
                        <a:p>
                          <a:pPr algn="ctr" rtl="1"/>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العنصر</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الحركة الخطية</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EG" sz="32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الحركة الزاوية</a:t>
                          </a:r>
                          <a:endParaRPr lang="ar-EG"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السرعة الأولية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u</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r>
                            <a:rPr kumimoji="0" lang="en-US" sz="2400" b="1" kern="1200" baseline="-25000" dirty="0" smtClean="0">
                              <a:solidFill>
                                <a:schemeClr val="tx1"/>
                              </a:solidFill>
                              <a:effectLst>
                                <a:outerShdw blurRad="38100" dist="38100" dir="2700000" algn="tl">
                                  <a:srgbClr val="000000">
                                    <a:alpha val="43137"/>
                                  </a:srgbClr>
                                </a:outerShdw>
                              </a:effectLst>
                              <a:latin typeface="+mn-lt"/>
                              <a:ea typeface="+mn-ea"/>
                              <a:cs typeface="+mn-cs"/>
                              <a:sym typeface="Symbol"/>
                            </a:rPr>
                            <a:t>0</a:t>
                          </a:r>
                          <a:endParaRPr kumimoji="0" lang="ar-EG" sz="2400" b="1" kern="1200" baseline="-250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السرعة النهائية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v</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endPar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العجلة الثابتة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a</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المسافة</a:t>
                          </a:r>
                          <a:r>
                            <a:rPr lang="ar-EG" sz="2400" b="1" baseline="0" dirty="0" smtClean="0">
                              <a:effectLst>
                                <a:outerShdw blurRad="38100" dist="38100" dir="2700000" algn="tl">
                                  <a:srgbClr val="000000">
                                    <a:alpha val="43137"/>
                                  </a:srgbClr>
                                </a:outerShdw>
                              </a:effectLst>
                            </a:rPr>
                            <a:t> الكلية المقطوعة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en-US" sz="2400" b="1" kern="1200" dirty="0" smtClean="0">
                              <a:solidFill>
                                <a:schemeClr val="tx1"/>
                              </a:solidFill>
                              <a:effectLst>
                                <a:outerShdw blurRad="38100" dist="38100" dir="2700000" algn="tl">
                                  <a:srgbClr val="000000">
                                    <a:alpha val="43137"/>
                                  </a:srgbClr>
                                </a:outerShdw>
                              </a:effectLst>
                              <a:latin typeface="+mn-lt"/>
                              <a:ea typeface="+mn-ea"/>
                              <a:cs typeface="+mn-cs"/>
                            </a:rPr>
                            <a:t>s</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1" eaLnBrk="1" latinLnBrk="0" hangingPunct="1"/>
                          <a:r>
                            <a:rPr kumimoji="0" lang="ar-EG" sz="2400" b="1" kern="1200" dirty="0" smtClean="0">
                              <a:solidFill>
                                <a:schemeClr val="tx1"/>
                              </a:solidFill>
                              <a:effectLst>
                                <a:outerShdw blurRad="38100" dist="38100" dir="2700000" algn="tl">
                                  <a:srgbClr val="000000">
                                    <a:alpha val="43137"/>
                                  </a:srgbClr>
                                </a:outerShdw>
                              </a:effectLst>
                              <a:latin typeface="+mn-lt"/>
                              <a:ea typeface="+mn-ea"/>
                              <a:cs typeface="+mn-cs"/>
                              <a:sym typeface="Symbol"/>
                            </a:rPr>
                            <a:t></a:t>
                          </a:r>
                          <a:endParaRPr kumimoji="0" lang="ar-EG" sz="2400" b="1" kern="1200" dirty="0">
                            <a:solidFill>
                              <a:schemeClr val="tx1"/>
                            </a:solidFill>
                            <a:effectLst>
                              <a:outerShdw blurRad="38100" dist="38100" dir="2700000" algn="tl">
                                <a:srgbClr val="000000">
                                  <a:alpha val="43137"/>
                                </a:srgbClr>
                              </a:outerShdw>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277">
                    <a:tc>
                      <a:txBody>
                        <a:bodyPr/>
                        <a:lstStyle/>
                        <a:p>
                          <a:pPr rtl="1"/>
                          <a:r>
                            <a:rPr lang="ar-EG" sz="2400" b="1" dirty="0" smtClean="0">
                              <a:effectLst>
                                <a:outerShdw blurRad="38100" dist="38100" dir="2700000" algn="tl">
                                  <a:srgbClr val="000000">
                                    <a:alpha val="43137"/>
                                  </a:srgbClr>
                                </a:outerShdw>
                              </a:effectLst>
                            </a:rPr>
                            <a:t>معادلة السرعة النهائية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24930" t="-539326" r="-122689" b="-259551"/>
                          </a:stretch>
                        </a:blipFill>
                      </a:tcPr>
                    </a:tc>
                    <a:tc>
                      <a:txBody>
                        <a:bodyPr/>
                        <a:lstStyle/>
                        <a:p>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83333" t="-539326" b="-259551"/>
                          </a:stretch>
                        </a:blipFill>
                      </a:tcPr>
                    </a:tc>
                  </a:tr>
                  <a:tr h="776224">
                    <a:tc>
                      <a:txBody>
                        <a:bodyPr/>
                        <a:lstStyle/>
                        <a:p>
                          <a:pPr rtl="1"/>
                          <a:r>
                            <a:rPr lang="ar-EG" sz="2400" b="1" dirty="0" smtClean="0">
                              <a:effectLst>
                                <a:outerShdw blurRad="38100" dist="38100" dir="2700000" algn="tl">
                                  <a:srgbClr val="000000">
                                    <a:alpha val="43137"/>
                                  </a:srgbClr>
                                </a:outerShdw>
                              </a:effectLst>
                            </a:rPr>
                            <a:t>معادلة المسافة المقطوعة</a:t>
                          </a:r>
                          <a:endParaRPr lang="ar-EG"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24930" t="-448031" r="-122689" b="-81890"/>
                          </a:stretch>
                        </a:blipFill>
                      </a:tcPr>
                    </a:tc>
                    <a:tc>
                      <a:txBody>
                        <a:bodyPr/>
                        <a:lstStyle/>
                        <a:p>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83333" t="-448031" b="-81890"/>
                          </a:stretch>
                        </a:blipFill>
                      </a:tcPr>
                    </a:tc>
                  </a:tr>
                  <a:tr h="54227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400" b="1" dirty="0" smtClean="0">
                              <a:effectLst>
                                <a:outerShdw blurRad="38100" dist="38100" dir="2700000" algn="tl">
                                  <a:srgbClr val="000000">
                                    <a:alpha val="43137"/>
                                  </a:srgbClr>
                                </a:outerShdw>
                              </a:effectLst>
                            </a:rPr>
                            <a:t>معادلة السرعة النهائية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24930" t="-782022" r="-122689" b="-16854"/>
                          </a:stretch>
                        </a:blipFill>
                      </a:tcPr>
                    </a:tc>
                    <a:tc>
                      <a:txBody>
                        <a:bodyPr/>
                        <a:lstStyle/>
                        <a:p>
                          <a:endParaRPr lang="ar-EG"/>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83333" t="-782022" b="-16854"/>
                          </a:stretch>
                        </a:blipFill>
                      </a:tcPr>
                    </a:tc>
                  </a:tr>
                </a:tbl>
              </a:graphicData>
            </a:graphic>
          </p:graphicFrame>
        </mc:Fallback>
      </mc:AlternateContent>
    </p:spTree>
    <p:extLst>
      <p:ext uri="{BB962C8B-B14F-4D97-AF65-F5344CB8AC3E}">
        <p14:creationId xmlns:p14="http://schemas.microsoft.com/office/powerpoint/2010/main" val="3008008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3939" b="18090"/>
          <a:stretch/>
        </p:blipFill>
        <p:spPr bwMode="auto">
          <a:xfrm>
            <a:off x="1727684" y="1619991"/>
            <a:ext cx="2232248" cy="216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301718" y="332656"/>
            <a:ext cx="7200800" cy="648072"/>
          </a:xfrm>
        </p:spPr>
        <p:txBody>
          <a:bodyPr>
            <a:noAutofit/>
          </a:bodyPr>
          <a:lstStyle/>
          <a:p>
            <a:pPr marL="182880" indent="0" algn="ctr">
              <a:buNone/>
            </a:pPr>
            <a:r>
              <a:rPr lang="ar-EG" sz="4400" b="1" dirty="0" smtClean="0">
                <a:solidFill>
                  <a:schemeClr val="tx1"/>
                </a:solidFill>
                <a:effectLst>
                  <a:outerShdw blurRad="38100" dist="38100" dir="2700000" algn="tl">
                    <a:srgbClr val="000000">
                      <a:alpha val="43137"/>
                    </a:srgbClr>
                  </a:outerShdw>
                </a:effectLst>
                <a:cs typeface="Simple Bold Jut Out" pitchFamily="2" charset="-78"/>
              </a:rPr>
              <a:t>الحركة لجسم حول مسار دائري</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547664" y="1052736"/>
            <a:ext cx="7344816" cy="1015663"/>
          </a:xfrm>
          <a:prstGeom prst="rect">
            <a:avLst/>
          </a:prstGeom>
        </p:spPr>
        <p:txBody>
          <a:bodyPr wrap="square">
            <a:spAutoFit/>
          </a:bodyPr>
          <a:lstStyle/>
          <a:p>
            <a:pPr algn="just"/>
            <a:r>
              <a:rPr lang="ar-EG" sz="3200" dirty="0" smtClean="0">
                <a:cs typeface="Simple Bold Jut Out"/>
              </a:rPr>
              <a:t>الشكل المقابل يوضح حركة جسم في مسار دائري من النقطة </a:t>
            </a:r>
            <a:r>
              <a:rPr lang="en-US" sz="2000" dirty="0" smtClean="0">
                <a:latin typeface="Cambria Math" panose="02040503050406030204" pitchFamily="18" charset="0"/>
                <a:ea typeface="Cambria Math" panose="02040503050406030204" pitchFamily="18" charset="0"/>
                <a:cs typeface="Simple Bold Jut Out"/>
              </a:rPr>
              <a:t>A</a:t>
            </a:r>
            <a:r>
              <a:rPr lang="ar-EG" sz="3200" dirty="0" smtClean="0">
                <a:cs typeface="Simple Bold Jut Out"/>
              </a:rPr>
              <a:t> إلى النقطة </a:t>
            </a:r>
            <a:r>
              <a:rPr lang="en-US" sz="2000" dirty="0" smtClean="0">
                <a:latin typeface="Cambria Math" panose="02040503050406030204" pitchFamily="18" charset="0"/>
                <a:ea typeface="Cambria Math" panose="02040503050406030204" pitchFamily="18" charset="0"/>
                <a:cs typeface="Simple Bold Jut Out"/>
              </a:rPr>
              <a:t>B</a:t>
            </a:r>
            <a:r>
              <a:rPr lang="ar-EG" sz="2800" dirty="0" smtClean="0">
                <a:cs typeface="Simple Bold Jut Out"/>
              </a:rPr>
              <a:t> حيث:</a:t>
            </a:r>
            <a:endParaRPr lang="ar-EG" sz="3200" dirty="0" smtClean="0">
              <a:cs typeface="Simple Bold Jut Out"/>
              <a:sym typeface="Symbol"/>
            </a:endParaRPr>
          </a:p>
        </p:txBody>
      </p:sp>
      <p:pic>
        <p:nvPicPr>
          <p:cNvPr id="19459" name="Picture 3"/>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004048" y="2060337"/>
            <a:ext cx="3888431" cy="446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Rectangle 5"/>
              <p:cNvSpPr/>
              <p:nvPr/>
            </p:nvSpPr>
            <p:spPr>
              <a:xfrm>
                <a:off x="1259632" y="3996255"/>
                <a:ext cx="3168352" cy="2590966"/>
              </a:xfrm>
              <a:prstGeom prst="rect">
                <a:avLst/>
              </a:prstGeom>
            </p:spPr>
            <p:txBody>
              <a:bodyPr wrap="square">
                <a:spAutoFit/>
              </a:bodyPr>
              <a:lstStyle/>
              <a:p>
                <a:pPr algn="just"/>
                <a:r>
                  <a:rPr lang="ar-EG" sz="2800" b="1" dirty="0" smtClean="0">
                    <a:effectLst>
                      <a:outerShdw blurRad="38100" dist="38100" dir="2700000" algn="tl">
                        <a:srgbClr val="000000">
                          <a:alpha val="43137"/>
                        </a:srgbClr>
                      </a:outerShdw>
                    </a:effectLst>
                  </a:rPr>
                  <a:t>من هندسة الشكل:</a:t>
                </a:r>
              </a:p>
              <a:p>
                <a:pPr algn="just"/>
                <a14:m>
                  <m:oMathPara xmlns:m="http://schemas.openxmlformats.org/officeDocument/2006/math">
                    <m:oMathParaPr>
                      <m:jc m:val="centerGroup"/>
                    </m:oMathParaPr>
                    <m:oMath xmlns:m="http://schemas.openxmlformats.org/officeDocument/2006/math">
                      <m:r>
                        <a:rPr lang="en-US" sz="2800" b="1" i="1" smtClean="0">
                          <a:effectLst>
                            <a:outerShdw blurRad="38100" dist="38100" dir="2700000" algn="tl">
                              <a:srgbClr val="000000">
                                <a:alpha val="43137"/>
                              </a:srgbClr>
                            </a:outerShdw>
                          </a:effectLst>
                          <a:latin typeface="Cambria Math"/>
                          <a:sym typeface="Symbol"/>
                        </a:rPr>
                        <m:t>𝒔</m:t>
                      </m:r>
                      <m:r>
                        <a:rPr lang="en-US" sz="2800" b="1" i="1" smtClean="0">
                          <a:effectLst>
                            <a:outerShdw blurRad="38100" dist="38100" dir="2700000" algn="tl">
                              <a:srgbClr val="000000">
                                <a:alpha val="43137"/>
                              </a:srgbClr>
                            </a:outerShdw>
                          </a:effectLst>
                          <a:latin typeface="Cambria Math"/>
                          <a:sym typeface="Symbol"/>
                        </a:rPr>
                        <m:t>=</m:t>
                      </m:r>
                      <m:r>
                        <a:rPr lang="en-US" sz="2800" b="1" i="1" smtClean="0">
                          <a:effectLst>
                            <a:outerShdw blurRad="38100" dist="38100" dir="2700000" algn="tl">
                              <a:srgbClr val="000000">
                                <a:alpha val="43137"/>
                              </a:srgbClr>
                            </a:outerShdw>
                          </a:effectLst>
                          <a:latin typeface="Cambria Math"/>
                          <a:sym typeface="Symbol"/>
                        </a:rPr>
                        <m:t>𝒓</m:t>
                      </m:r>
                      <m:r>
                        <a:rPr lang="en-US" sz="2800" b="1" i="1" smtClean="0">
                          <a:effectLst>
                            <a:outerShdw blurRad="38100" dist="38100" dir="2700000" algn="tl">
                              <a:srgbClr val="000000">
                                <a:alpha val="43137"/>
                              </a:srgbClr>
                            </a:outerShdw>
                          </a:effectLst>
                          <a:latin typeface="Cambria Math"/>
                          <a:ea typeface="Cambria Math"/>
                          <a:sym typeface="Symbol"/>
                        </a:rPr>
                        <m:t>𝜽</m:t>
                      </m:r>
                    </m:oMath>
                  </m:oMathPara>
                </a14:m>
                <a:endParaRPr lang="ar-EG" sz="2800" b="1" dirty="0" smtClean="0">
                  <a:effectLst>
                    <a:outerShdw blurRad="38100" dist="38100" dir="2700000" algn="tl">
                      <a:srgbClr val="000000">
                        <a:alpha val="43137"/>
                      </a:srgbClr>
                    </a:outerShdw>
                  </a:effectLst>
                  <a:ea typeface="Cambria Math"/>
                  <a:sym typeface="Symbol"/>
                </a:endParaRPr>
              </a:p>
              <a:p>
                <a:pPr algn="just"/>
                <a14:m>
                  <m:oMathPara xmlns:m="http://schemas.openxmlformats.org/officeDocument/2006/math">
                    <m:oMathParaPr>
                      <m:jc m:val="centerGroup"/>
                    </m:oMathParaPr>
                    <m:oMath xmlns:m="http://schemas.openxmlformats.org/officeDocument/2006/math">
                      <m:r>
                        <a:rPr lang="en-US" sz="2800" b="1" i="1" smtClean="0">
                          <a:effectLst>
                            <a:outerShdw blurRad="38100" dist="38100" dir="2700000" algn="tl">
                              <a:srgbClr val="000000">
                                <a:alpha val="43137"/>
                              </a:srgbClr>
                            </a:outerShdw>
                          </a:effectLst>
                          <a:latin typeface="Cambria Math"/>
                          <a:sym typeface="Symbol"/>
                        </a:rPr>
                        <m:t>𝒗</m:t>
                      </m:r>
                      <m:r>
                        <a:rPr lang="en-US" sz="2800" b="1" i="1">
                          <a:effectLst>
                            <a:outerShdw blurRad="38100" dist="38100" dir="2700000" algn="tl">
                              <a:srgbClr val="000000">
                                <a:alpha val="43137"/>
                              </a:srgbClr>
                            </a:outerShdw>
                          </a:effectLst>
                          <a:latin typeface="Cambria Math"/>
                          <a:sym typeface="Symbol"/>
                        </a:rPr>
                        <m:t>=</m:t>
                      </m:r>
                      <m:f>
                        <m:fPr>
                          <m:ctrlPr>
                            <a:rPr lang="en-US" sz="2800" b="1" i="1" smtClean="0">
                              <a:effectLst>
                                <a:outerShdw blurRad="38100" dist="38100" dir="2700000" algn="tl">
                                  <a:srgbClr val="000000">
                                    <a:alpha val="43137"/>
                                  </a:srgbClr>
                                </a:outerShdw>
                              </a:effectLst>
                              <a:latin typeface="Cambria Math"/>
                              <a:sym typeface="Symbol"/>
                            </a:rPr>
                          </m:ctrlPr>
                        </m:fPr>
                        <m:num>
                          <m:r>
                            <a:rPr lang="en-US" sz="2800" b="1" i="1" smtClean="0">
                              <a:effectLst>
                                <a:outerShdw blurRad="38100" dist="38100" dir="2700000" algn="tl">
                                  <a:srgbClr val="000000">
                                    <a:alpha val="43137"/>
                                  </a:srgbClr>
                                </a:outerShdw>
                              </a:effectLst>
                              <a:latin typeface="Cambria Math"/>
                              <a:sym typeface="Symbol"/>
                            </a:rPr>
                            <m:t>𝒅𝒔</m:t>
                          </m:r>
                        </m:num>
                        <m:den>
                          <m:r>
                            <a:rPr lang="en-US" sz="2800" b="1" i="1" smtClean="0">
                              <a:effectLst>
                                <a:outerShdw blurRad="38100" dist="38100" dir="2700000" algn="tl">
                                  <a:srgbClr val="000000">
                                    <a:alpha val="43137"/>
                                  </a:srgbClr>
                                </a:outerShdw>
                              </a:effectLst>
                              <a:latin typeface="Cambria Math"/>
                              <a:sym typeface="Symbol"/>
                            </a:rPr>
                            <m:t>𝒅𝒕</m:t>
                          </m:r>
                        </m:den>
                      </m:f>
                      <m:r>
                        <a:rPr lang="en-US" sz="2800" b="1" i="1" smtClean="0">
                          <a:effectLst>
                            <a:outerShdw blurRad="38100" dist="38100" dir="2700000" algn="tl">
                              <a:srgbClr val="000000">
                                <a:alpha val="43137"/>
                              </a:srgbClr>
                            </a:outerShdw>
                          </a:effectLst>
                          <a:latin typeface="Cambria Math"/>
                          <a:sym typeface="Symbol"/>
                        </a:rPr>
                        <m:t>=</m:t>
                      </m:r>
                      <m:r>
                        <a:rPr lang="en-US" sz="2800" b="1" i="1">
                          <a:effectLst>
                            <a:outerShdw blurRad="38100" dist="38100" dir="2700000" algn="tl">
                              <a:srgbClr val="000000">
                                <a:alpha val="43137"/>
                              </a:srgbClr>
                            </a:outerShdw>
                          </a:effectLst>
                          <a:latin typeface="Cambria Math"/>
                          <a:sym typeface="Symbol"/>
                        </a:rPr>
                        <m:t>𝒓</m:t>
                      </m:r>
                      <m:r>
                        <a:rPr lang="en-US" sz="2800" b="1" i="1" smtClean="0">
                          <a:effectLst>
                            <a:outerShdw blurRad="38100" dist="38100" dir="2700000" algn="tl">
                              <a:srgbClr val="000000">
                                <a:alpha val="43137"/>
                              </a:srgbClr>
                            </a:outerShdw>
                          </a:effectLst>
                          <a:latin typeface="Cambria Math"/>
                          <a:ea typeface="Cambria Math"/>
                          <a:sym typeface="Symbol"/>
                        </a:rPr>
                        <m:t>𝝎</m:t>
                      </m:r>
                    </m:oMath>
                  </m:oMathPara>
                </a14:m>
                <a:endParaRPr lang="ar-EG" sz="2800" b="1" dirty="0" smtClean="0">
                  <a:effectLst>
                    <a:outerShdw blurRad="38100" dist="38100" dir="2700000" algn="tl">
                      <a:srgbClr val="000000">
                        <a:alpha val="43137"/>
                      </a:srgbClr>
                    </a:outerShdw>
                  </a:effectLst>
                  <a:ea typeface="Cambria Math"/>
                  <a:sym typeface="Symbol"/>
                </a:endParaRPr>
              </a:p>
              <a:p>
                <a:pPr algn="just"/>
                <a14:m>
                  <m:oMathPara xmlns:m="http://schemas.openxmlformats.org/officeDocument/2006/math">
                    <m:oMathParaPr>
                      <m:jc m:val="centerGroup"/>
                    </m:oMathParaPr>
                    <m:oMath xmlns:m="http://schemas.openxmlformats.org/officeDocument/2006/math">
                      <m:r>
                        <a:rPr lang="en-US" sz="2800" b="1" i="1" smtClean="0">
                          <a:effectLst>
                            <a:outerShdw blurRad="38100" dist="38100" dir="2700000" algn="tl">
                              <a:srgbClr val="000000">
                                <a:alpha val="43137"/>
                              </a:srgbClr>
                            </a:outerShdw>
                          </a:effectLst>
                          <a:latin typeface="Cambria Math"/>
                          <a:sym typeface="Symbol"/>
                        </a:rPr>
                        <m:t>𝒂</m:t>
                      </m:r>
                      <m:r>
                        <a:rPr lang="en-US" sz="2800" b="1" i="1">
                          <a:effectLst>
                            <a:outerShdw blurRad="38100" dist="38100" dir="2700000" algn="tl">
                              <a:srgbClr val="000000">
                                <a:alpha val="43137"/>
                              </a:srgbClr>
                            </a:outerShdw>
                          </a:effectLst>
                          <a:latin typeface="Cambria Math"/>
                          <a:sym typeface="Symbol"/>
                        </a:rPr>
                        <m:t>=</m:t>
                      </m:r>
                      <m:f>
                        <m:fPr>
                          <m:ctrlPr>
                            <a:rPr lang="en-US" sz="2800" b="1" i="1">
                              <a:effectLst>
                                <a:outerShdw blurRad="38100" dist="38100" dir="2700000" algn="tl">
                                  <a:srgbClr val="000000">
                                    <a:alpha val="43137"/>
                                  </a:srgbClr>
                                </a:outerShdw>
                              </a:effectLst>
                              <a:latin typeface="Cambria Math"/>
                              <a:sym typeface="Symbol"/>
                            </a:rPr>
                          </m:ctrlPr>
                        </m:fPr>
                        <m:num>
                          <m:r>
                            <a:rPr lang="en-US" sz="2800" b="1" i="1">
                              <a:effectLst>
                                <a:outerShdw blurRad="38100" dist="38100" dir="2700000" algn="tl">
                                  <a:srgbClr val="000000">
                                    <a:alpha val="43137"/>
                                  </a:srgbClr>
                                </a:outerShdw>
                              </a:effectLst>
                              <a:latin typeface="Cambria Math"/>
                              <a:sym typeface="Symbol"/>
                            </a:rPr>
                            <m:t>𝒅</m:t>
                          </m:r>
                          <m:r>
                            <a:rPr lang="en-US" sz="2800" b="1" i="1" smtClean="0">
                              <a:effectLst>
                                <a:outerShdw blurRad="38100" dist="38100" dir="2700000" algn="tl">
                                  <a:srgbClr val="000000">
                                    <a:alpha val="43137"/>
                                  </a:srgbClr>
                                </a:outerShdw>
                              </a:effectLst>
                              <a:latin typeface="Cambria Math"/>
                              <a:sym typeface="Symbol"/>
                            </a:rPr>
                            <m:t>𝒗</m:t>
                          </m:r>
                        </m:num>
                        <m:den>
                          <m:r>
                            <a:rPr lang="en-US" sz="2800" b="1" i="1">
                              <a:effectLst>
                                <a:outerShdw blurRad="38100" dist="38100" dir="2700000" algn="tl">
                                  <a:srgbClr val="000000">
                                    <a:alpha val="43137"/>
                                  </a:srgbClr>
                                </a:outerShdw>
                              </a:effectLst>
                              <a:latin typeface="Cambria Math"/>
                              <a:sym typeface="Symbol"/>
                            </a:rPr>
                            <m:t>𝒅𝒕</m:t>
                          </m:r>
                        </m:den>
                      </m:f>
                      <m:r>
                        <a:rPr lang="en-US" sz="2800" b="1" i="1">
                          <a:effectLst>
                            <a:outerShdw blurRad="38100" dist="38100" dir="2700000" algn="tl">
                              <a:srgbClr val="000000">
                                <a:alpha val="43137"/>
                              </a:srgbClr>
                            </a:outerShdw>
                          </a:effectLst>
                          <a:latin typeface="Cambria Math"/>
                          <a:sym typeface="Symbol"/>
                        </a:rPr>
                        <m:t>=</m:t>
                      </m:r>
                      <m:r>
                        <a:rPr lang="en-US" sz="2800" b="1" i="1">
                          <a:effectLst>
                            <a:outerShdw blurRad="38100" dist="38100" dir="2700000" algn="tl">
                              <a:srgbClr val="000000">
                                <a:alpha val="43137"/>
                              </a:srgbClr>
                            </a:outerShdw>
                          </a:effectLst>
                          <a:latin typeface="Cambria Math"/>
                          <a:sym typeface="Symbol"/>
                        </a:rPr>
                        <m:t>𝒓</m:t>
                      </m:r>
                      <m:r>
                        <a:rPr lang="en-US" sz="2800" b="1" i="1" smtClean="0">
                          <a:effectLst>
                            <a:outerShdw blurRad="38100" dist="38100" dir="2700000" algn="tl">
                              <a:srgbClr val="000000">
                                <a:alpha val="43137"/>
                              </a:srgbClr>
                            </a:outerShdw>
                          </a:effectLst>
                          <a:latin typeface="Cambria Math"/>
                          <a:ea typeface="Cambria Math"/>
                          <a:sym typeface="Symbol"/>
                        </a:rPr>
                        <m:t>𝜶</m:t>
                      </m:r>
                    </m:oMath>
                  </m:oMathPara>
                </a14:m>
                <a:endParaRPr lang="en-US" sz="2800" b="1" dirty="0">
                  <a:effectLst>
                    <a:outerShdw blurRad="38100" dist="38100" dir="2700000" algn="tl">
                      <a:srgbClr val="000000">
                        <a:alpha val="43137"/>
                      </a:srgbClr>
                    </a:outerShdw>
                  </a:effectLst>
                  <a:ea typeface="Cambria Math"/>
                  <a:sym typeface="Symbol"/>
                </a:endParaRPr>
              </a:p>
            </p:txBody>
          </p:sp>
        </mc:Choice>
        <mc:Fallback>
          <p:sp>
            <p:nvSpPr>
              <p:cNvPr id="6" name="Rectangle 5"/>
              <p:cNvSpPr>
                <a:spLocks noRot="1" noChangeAspect="1" noMove="1" noResize="1" noEditPoints="1" noAdjustHandles="1" noChangeArrowheads="1" noChangeShapeType="1" noTextEdit="1"/>
              </p:cNvSpPr>
              <p:nvPr/>
            </p:nvSpPr>
            <p:spPr>
              <a:xfrm>
                <a:off x="1259632" y="3996255"/>
                <a:ext cx="3168352" cy="2590966"/>
              </a:xfrm>
              <a:prstGeom prst="rect">
                <a:avLst/>
              </a:prstGeom>
              <a:blipFill rotWithShape="1">
                <a:blip r:embed="rId4"/>
                <a:stretch>
                  <a:fillRect t="-2588" r="-5202"/>
                </a:stretch>
              </a:blipFill>
            </p:spPr>
            <p:txBody>
              <a:bodyPr/>
              <a:lstStyle/>
              <a:p>
                <a:r>
                  <a:rPr lang="ar-EG">
                    <a:noFill/>
                  </a:rPr>
                  <a:t> </a:t>
                </a:r>
              </a:p>
            </p:txBody>
          </p:sp>
        </mc:Fallback>
      </mc:AlternateContent>
    </p:spTree>
    <p:extLst>
      <p:ext uri="{BB962C8B-B14F-4D97-AF65-F5344CB8AC3E}">
        <p14:creationId xmlns:p14="http://schemas.microsoft.com/office/powerpoint/2010/main" val="237037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18" y="332656"/>
            <a:ext cx="7200800" cy="648072"/>
          </a:xfrm>
        </p:spPr>
        <p:txBody>
          <a:bodyPr>
            <a:noAutofit/>
          </a:bodyPr>
          <a:lstStyle/>
          <a:p>
            <a:pPr marL="182880" indent="0" algn="ctr">
              <a:buNone/>
            </a:pPr>
            <a:r>
              <a:rPr lang="ar-EG" sz="4400" b="1" dirty="0" smtClean="0">
                <a:solidFill>
                  <a:schemeClr val="tx1"/>
                </a:solidFill>
                <a:effectLst>
                  <a:outerShdw blurRad="38100" dist="38100" dir="2700000" algn="tl">
                    <a:srgbClr val="000000">
                      <a:alpha val="43137"/>
                    </a:srgbClr>
                  </a:outerShdw>
                </a:effectLst>
                <a:cs typeface="Simple Bold Jut Out" pitchFamily="2" charset="-78"/>
              </a:rPr>
              <a:t>العجلة لجسم </a:t>
            </a:r>
            <a:r>
              <a:rPr lang="ar-EG" sz="4400" b="1" dirty="0" smtClean="0">
                <a:solidFill>
                  <a:schemeClr val="tx1"/>
                </a:solidFill>
                <a:effectLst>
                  <a:outerShdw blurRad="38100" dist="38100" dir="2700000" algn="tl">
                    <a:srgbClr val="000000">
                      <a:alpha val="43137"/>
                    </a:srgbClr>
                  </a:outerShdw>
                </a:effectLst>
                <a:cs typeface="Simple Bold Jut Out" pitchFamily="2" charset="-78"/>
              </a:rPr>
              <a:t>حول </a:t>
            </a:r>
            <a:r>
              <a:rPr lang="ar-EG" sz="4400" b="1" dirty="0" smtClean="0">
                <a:solidFill>
                  <a:schemeClr val="tx1"/>
                </a:solidFill>
                <a:effectLst>
                  <a:outerShdw blurRad="38100" dist="38100" dir="2700000" algn="tl">
                    <a:srgbClr val="000000">
                      <a:alpha val="43137"/>
                    </a:srgbClr>
                  </a:outerShdw>
                </a:effectLst>
                <a:cs typeface="Simple Bold Jut Out" pitchFamily="2" charset="-78"/>
              </a:rPr>
              <a:t>مسار دائري</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052736"/>
            <a:ext cx="7344816" cy="1077218"/>
          </a:xfrm>
          <a:prstGeom prst="rect">
            <a:avLst/>
          </a:prstGeom>
        </p:spPr>
        <p:txBody>
          <a:bodyPr wrap="square">
            <a:spAutoFit/>
          </a:bodyPr>
          <a:lstStyle/>
          <a:p>
            <a:pPr algn="just"/>
            <a:r>
              <a:rPr lang="ar-EG" sz="3200" dirty="0" smtClean="0">
                <a:cs typeface="Simple Bold Jut Out"/>
              </a:rPr>
              <a:t>الشكل التالي يوضح موضعين لجسم أو لجزيئ يبعدان عن بعضهما بإزاحة زاوية </a:t>
            </a:r>
            <a:r>
              <a:rPr lang="en-US" sz="3200" dirty="0" smtClean="0">
                <a:cs typeface="Simple Bold Jut Out"/>
              </a:rPr>
              <a:t>(</a:t>
            </a:r>
            <a:r>
              <a:rPr lang="en-US" sz="3200" dirty="0" smtClean="0">
                <a:cs typeface="Simple Bold Jut Out"/>
                <a:sym typeface="Symbol"/>
              </a:rPr>
              <a:t>)</a:t>
            </a:r>
            <a:r>
              <a:rPr lang="ar-EG" sz="3200" dirty="0" smtClean="0">
                <a:cs typeface="Simple Bold Jut Out"/>
                <a:sym typeface="Symbol"/>
              </a:rPr>
              <a:t> </a:t>
            </a:r>
            <a:r>
              <a:rPr lang="ar-EG" sz="3200" dirty="0" smtClean="0">
                <a:cs typeface="Simple Bold Jut Out"/>
                <a:sym typeface="Symbol"/>
              </a:rPr>
              <a:t>بعد زمن </a:t>
            </a:r>
            <a:r>
              <a:rPr lang="ar-EG" sz="3200" dirty="0" smtClean="0">
                <a:cs typeface="Simple Bold Jut Out"/>
                <a:sym typeface="Symbol"/>
              </a:rPr>
              <a:t>قدره </a:t>
            </a:r>
            <a:r>
              <a:rPr lang="en-US" sz="3200" dirty="0" smtClean="0">
                <a:cs typeface="Simple Bold Jut Out"/>
                <a:sym typeface="Symbol"/>
              </a:rPr>
              <a:t>(</a:t>
            </a:r>
            <a:r>
              <a:rPr lang="en-US" sz="3200" dirty="0" smtClean="0">
                <a:cs typeface="Simple Bold Jut Out"/>
                <a:sym typeface="Symbol"/>
              </a:rPr>
              <a:t>t)</a:t>
            </a:r>
            <a:r>
              <a:rPr lang="en-US" sz="3200" dirty="0">
                <a:cs typeface="Simple Bold Jut Out"/>
                <a:sym typeface="Symbol"/>
              </a:rPr>
              <a:t> </a:t>
            </a:r>
            <a:r>
              <a:rPr lang="ar-EG" sz="3200" dirty="0" smtClean="0">
                <a:cs typeface="Simple Bold Jut Out"/>
                <a:sym typeface="Symbol"/>
              </a:rPr>
              <a:t>حيث</a:t>
            </a:r>
            <a:r>
              <a:rPr lang="ar-EG" sz="3200" dirty="0" smtClean="0">
                <a:cs typeface="Simple Bold Jut Out"/>
                <a:sym typeface="Symbol"/>
              </a:rPr>
              <a:t>: </a:t>
            </a:r>
          </a:p>
        </p:txBody>
      </p:sp>
      <p:pic>
        <p:nvPicPr>
          <p:cNvPr id="20482" name="Picture 2"/>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116" r="52534" b="11373"/>
          <a:stretch/>
        </p:blipFill>
        <p:spPr bwMode="auto">
          <a:xfrm>
            <a:off x="2690586" y="4365104"/>
            <a:ext cx="4203120" cy="209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4482" t="15791"/>
          <a:stretch/>
        </p:blipFill>
        <p:spPr bwMode="auto">
          <a:xfrm>
            <a:off x="2127850" y="2077677"/>
            <a:ext cx="532859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43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18" y="260648"/>
            <a:ext cx="7200800" cy="648072"/>
          </a:xfrm>
        </p:spPr>
        <p:txBody>
          <a:bodyPr>
            <a:normAutofit fontScale="90000"/>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العجلة لجسم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حول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مسار دائري</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5" name="Rectangle 4"/>
              <p:cNvSpPr/>
              <p:nvPr/>
            </p:nvSpPr>
            <p:spPr>
              <a:xfrm>
                <a:off x="1403648" y="908720"/>
                <a:ext cx="7488832" cy="6007222"/>
              </a:xfrm>
              <a:prstGeom prst="rect">
                <a:avLst/>
              </a:prstGeom>
            </p:spPr>
            <p:txBody>
              <a:bodyPr wrap="square">
                <a:spAutoFit/>
              </a:bodyPr>
              <a:lstStyle/>
              <a:p>
                <a:pPr algn="just">
                  <a:lnSpc>
                    <a:spcPct val="140000"/>
                  </a:lnSpc>
                </a:pPr>
                <a:r>
                  <a:rPr lang="ar-EG" sz="2800" dirty="0" smtClean="0">
                    <a:effectLst/>
                    <a:latin typeface="Cambria Math" panose="02040503050406030204" pitchFamily="18" charset="0"/>
                    <a:ea typeface="Cambria Math" panose="02040503050406030204" pitchFamily="18" charset="0"/>
                    <a:cs typeface="Simple Bold Jut Out"/>
                  </a:rPr>
                  <a:t>إن التغير في السرعة عندما يتحرك الجسم من النقطة </a:t>
                </a:r>
                <a:r>
                  <a:rPr lang="en-US" sz="2400" dirty="0" smtClean="0">
                    <a:effectLst/>
                    <a:latin typeface="Cambria Math" panose="02040503050406030204" pitchFamily="18" charset="0"/>
                    <a:ea typeface="Cambria Math" panose="02040503050406030204" pitchFamily="18" charset="0"/>
                    <a:cs typeface="Simple Bold Jut Out"/>
                  </a:rPr>
                  <a:t>A</a:t>
                </a:r>
                <a:r>
                  <a:rPr lang="ar-EG" sz="2400" dirty="0" smtClean="0">
                    <a:effectLst/>
                    <a:latin typeface="Cambria Math" panose="02040503050406030204" pitchFamily="18" charset="0"/>
                    <a:ea typeface="Cambria Math" panose="02040503050406030204" pitchFamily="18" charset="0"/>
                    <a:cs typeface="Simple Bold Jut Out"/>
                  </a:rPr>
                  <a:t> </a:t>
                </a:r>
                <a:r>
                  <a:rPr lang="ar-EG" sz="2800" dirty="0" smtClean="0">
                    <a:effectLst/>
                    <a:latin typeface="Cambria Math" panose="02040503050406030204" pitchFamily="18" charset="0"/>
                    <a:ea typeface="Cambria Math" panose="02040503050406030204" pitchFamily="18" charset="0"/>
                    <a:cs typeface="Simple Bold Jut Out"/>
                  </a:rPr>
                  <a:t>إلى النقطة </a:t>
                </a:r>
                <a:r>
                  <a:rPr lang="en-US" sz="2400" dirty="0" smtClean="0">
                    <a:effectLst/>
                    <a:latin typeface="Cambria Math" panose="02040503050406030204" pitchFamily="18" charset="0"/>
                    <a:ea typeface="Cambria Math" panose="02040503050406030204" pitchFamily="18" charset="0"/>
                    <a:cs typeface="Simple Bold Jut Out"/>
                  </a:rPr>
                  <a:t>B</a:t>
                </a:r>
                <a:r>
                  <a:rPr lang="ar-EG" sz="2400" dirty="0" smtClean="0">
                    <a:effectLst/>
                    <a:latin typeface="Cambria Math" panose="02040503050406030204" pitchFamily="18" charset="0"/>
                    <a:ea typeface="Cambria Math" panose="02040503050406030204" pitchFamily="18" charset="0"/>
                    <a:cs typeface="Simple Bold Jut Out"/>
                  </a:rPr>
                  <a:t> </a:t>
                </a:r>
                <a:r>
                  <a:rPr lang="ar-EG" sz="2800" dirty="0">
                    <a:effectLst/>
                    <a:latin typeface="Cambria Math" panose="02040503050406030204" pitchFamily="18" charset="0"/>
                    <a:ea typeface="Cambria Math" panose="02040503050406030204" pitchFamily="18" charset="0"/>
                    <a:cs typeface="Simple Bold Jut Out"/>
                  </a:rPr>
                  <a:t>يتم التعبير </a:t>
                </a:r>
                <a:r>
                  <a:rPr lang="ar-EG" sz="2800" dirty="0" smtClean="0">
                    <a:effectLst/>
                    <a:latin typeface="Cambria Math" panose="02040503050406030204" pitchFamily="18" charset="0"/>
                    <a:ea typeface="Cambria Math" panose="02040503050406030204" pitchFamily="18" charset="0"/>
                    <a:cs typeface="Simple Bold Jut Out"/>
                  </a:rPr>
                  <a:t>عنه </a:t>
                </a:r>
                <a:r>
                  <a:rPr lang="ar-EG" sz="2800" dirty="0">
                    <a:effectLst/>
                    <a:latin typeface="Cambria Math" panose="02040503050406030204" pitchFamily="18" charset="0"/>
                    <a:ea typeface="Cambria Math" panose="02040503050406030204" pitchFamily="18" charset="0"/>
                    <a:cs typeface="Simple Bold Jut Out"/>
                  </a:rPr>
                  <a:t>عن طريق رسم مضلع المتجه </a:t>
                </a:r>
                <a:r>
                  <a:rPr lang="ar-EG" sz="2800" dirty="0" smtClean="0">
                    <a:effectLst/>
                    <a:latin typeface="Cambria Math" panose="02040503050406030204" pitchFamily="18" charset="0"/>
                    <a:ea typeface="Cambria Math" panose="02040503050406030204" pitchFamily="18" charset="0"/>
                    <a:cs typeface="Simple Bold Jut Out"/>
                  </a:rPr>
                  <a:t>المثلثي </a:t>
                </a:r>
                <a:r>
                  <a:rPr lang="en-US" sz="2800" dirty="0" err="1" smtClean="0">
                    <a:effectLst/>
                    <a:latin typeface="Cambria Math" panose="02040503050406030204" pitchFamily="18" charset="0"/>
                    <a:ea typeface="Cambria Math" panose="02040503050406030204" pitchFamily="18" charset="0"/>
                    <a:cs typeface="Simple Bold Jut Out"/>
                  </a:rPr>
                  <a:t>abc</a:t>
                </a:r>
                <a:r>
                  <a:rPr lang="ar-EG" sz="2800" dirty="0" smtClean="0">
                    <a:effectLst/>
                    <a:latin typeface="Cambria Math" panose="02040503050406030204" pitchFamily="18" charset="0"/>
                    <a:ea typeface="Cambria Math" panose="02040503050406030204" pitchFamily="18" charset="0"/>
                    <a:cs typeface="Simple Bold Jut Out"/>
                  </a:rPr>
                  <a:t> والموضح بالشكل المقابل بحيث:</a:t>
                </a:r>
              </a:p>
              <a:p>
                <a:pPr lvl="1" algn="just">
                  <a:lnSpc>
                    <a:spcPct val="140000"/>
                  </a:lnSpc>
                </a:pPr>
                <a14:m>
                  <m:oMath xmlns:m="http://schemas.openxmlformats.org/officeDocument/2006/math">
                    <m:acc>
                      <m:accPr>
                        <m:chr m:val="⃗"/>
                        <m:ctrlPr>
                          <a:rPr lang="en-US" sz="2800" i="1" dirty="0" smtClean="0">
                            <a:effectLst/>
                            <a:latin typeface="Cambria Math"/>
                            <a:ea typeface="Cambria Math" panose="02040503050406030204" pitchFamily="18" charset="0"/>
                            <a:cs typeface="Simple Bold Jut Out"/>
                            <a:sym typeface="Symbol"/>
                          </a:rPr>
                        </m:ctrlPr>
                      </m:accPr>
                      <m:e>
                        <m:r>
                          <a:rPr lang="en-US" sz="2800" i="1" dirty="0">
                            <a:latin typeface="Cambria Math"/>
                            <a:ea typeface="Cambria Math" panose="02040503050406030204" pitchFamily="18" charset="0"/>
                            <a:cs typeface="Simple Bold Jut Out"/>
                            <a:sym typeface="Symbol"/>
                          </a:rPr>
                          <m:t>𝑜𝑎</m:t>
                        </m:r>
                      </m:e>
                    </m:acc>
                  </m:oMath>
                </a14:m>
                <a:r>
                  <a:rPr lang="ar-EG" sz="2800" dirty="0" smtClean="0">
                    <a:effectLst/>
                    <a:latin typeface="Cambria Math" panose="02040503050406030204" pitchFamily="18" charset="0"/>
                    <a:ea typeface="Cambria Math" panose="02040503050406030204" pitchFamily="18" charset="0"/>
                    <a:cs typeface="Simple Bold Jut Out"/>
                    <a:sym typeface="Symbol"/>
                  </a:rPr>
                  <a:t> = يمثل السرعة </a:t>
                </a:r>
                <a:r>
                  <a:rPr lang="en-US" sz="2800" dirty="0" smtClean="0">
                    <a:effectLst/>
                    <a:latin typeface="Cambria Math" panose="02040503050406030204" pitchFamily="18" charset="0"/>
                    <a:ea typeface="Cambria Math" panose="02040503050406030204" pitchFamily="18" charset="0"/>
                    <a:cs typeface="Simple Bold Jut Out"/>
                    <a:sym typeface="Symbol"/>
                  </a:rPr>
                  <a:t>v</a:t>
                </a:r>
                <a:endParaRPr lang="ar-EG" sz="2800" dirty="0" smtClean="0">
                  <a:effectLst/>
                  <a:latin typeface="Cambria Math" panose="02040503050406030204" pitchFamily="18" charset="0"/>
                  <a:ea typeface="Cambria Math" panose="02040503050406030204" pitchFamily="18" charset="0"/>
                  <a:cs typeface="Simple Bold Jut Out"/>
                  <a:sym typeface="Symbol"/>
                </a:endParaRPr>
              </a:p>
              <a:p>
                <a:pPr lvl="1" algn="just">
                  <a:lnSpc>
                    <a:spcPct val="140000"/>
                  </a:lnSpc>
                </a:pPr>
                <a14:m>
                  <m:oMath xmlns:m="http://schemas.openxmlformats.org/officeDocument/2006/math">
                    <m:acc>
                      <m:accPr>
                        <m:chr m:val="⃗"/>
                        <m:ctrlPr>
                          <a:rPr lang="en-US" sz="2800" i="1" dirty="0" smtClean="0">
                            <a:effectLst/>
                            <a:latin typeface="Cambria Math"/>
                            <a:ea typeface="Cambria Math" panose="02040503050406030204" pitchFamily="18" charset="0"/>
                            <a:cs typeface="Simple Bold Jut Out"/>
                            <a:sym typeface="Symbol"/>
                          </a:rPr>
                        </m:ctrlPr>
                      </m:accPr>
                      <m:e>
                        <m:r>
                          <a:rPr lang="en-US" sz="2800" i="1" dirty="0">
                            <a:latin typeface="Cambria Math"/>
                            <a:ea typeface="Cambria Math" panose="02040503050406030204" pitchFamily="18" charset="0"/>
                            <a:cs typeface="Simple Bold Jut Out"/>
                            <a:sym typeface="Symbol"/>
                          </a:rPr>
                          <m:t>𝑜𝑏</m:t>
                        </m:r>
                      </m:e>
                    </m:acc>
                  </m:oMath>
                </a14:m>
                <a:r>
                  <a:rPr lang="ar-EG" sz="2800" dirty="0" smtClean="0">
                    <a:effectLst/>
                    <a:latin typeface="Cambria Math" panose="02040503050406030204" pitchFamily="18" charset="0"/>
                    <a:ea typeface="Cambria Math" panose="02040503050406030204" pitchFamily="18" charset="0"/>
                    <a:cs typeface="Simple Bold Jut Out"/>
                    <a:sym typeface="Symbol"/>
                  </a:rPr>
                  <a:t> = يمثل السرعة </a:t>
                </a:r>
                <a:r>
                  <a:rPr lang="en-US" sz="2800" dirty="0" smtClean="0">
                    <a:effectLst/>
                    <a:latin typeface="Cambria Math" panose="02040503050406030204" pitchFamily="18" charset="0"/>
                    <a:ea typeface="Cambria Math" panose="02040503050406030204" pitchFamily="18" charset="0"/>
                    <a:cs typeface="Simple Bold Jut Out"/>
                    <a:sym typeface="Symbol"/>
                  </a:rPr>
                  <a:t>v+v</a:t>
                </a:r>
                <a:endParaRPr lang="ar-EG" sz="2800" dirty="0" smtClean="0">
                  <a:effectLst/>
                  <a:latin typeface="Cambria Math" panose="02040503050406030204" pitchFamily="18" charset="0"/>
                  <a:ea typeface="Cambria Math" panose="02040503050406030204" pitchFamily="18" charset="0"/>
                  <a:cs typeface="Simple Bold Jut Out"/>
                  <a:sym typeface="Symbol"/>
                </a:endParaRPr>
              </a:p>
              <a:p>
                <a:pPr lvl="1" algn="just">
                  <a:lnSpc>
                    <a:spcPct val="140000"/>
                  </a:lnSpc>
                </a:pPr>
                <a14:m>
                  <m:oMath xmlns:m="http://schemas.openxmlformats.org/officeDocument/2006/math">
                    <m:acc>
                      <m:accPr>
                        <m:chr m:val="⃗"/>
                        <m:ctrlPr>
                          <a:rPr lang="en-US" sz="2800" i="1" dirty="0" smtClean="0">
                            <a:effectLst/>
                            <a:latin typeface="Cambria Math"/>
                            <a:ea typeface="Cambria Math" panose="02040503050406030204" pitchFamily="18" charset="0"/>
                            <a:cs typeface="Simple Bold Jut Out"/>
                            <a:sym typeface="Symbol"/>
                          </a:rPr>
                        </m:ctrlPr>
                      </m:accPr>
                      <m:e>
                        <m:r>
                          <a:rPr lang="en-US" sz="2800" i="1" dirty="0">
                            <a:latin typeface="Cambria Math"/>
                            <a:ea typeface="Cambria Math" panose="02040503050406030204" pitchFamily="18" charset="0"/>
                            <a:cs typeface="Simple Bold Jut Out"/>
                            <a:sym typeface="Symbol"/>
                          </a:rPr>
                          <m:t>𝑎𝑏</m:t>
                        </m:r>
                      </m:e>
                    </m:acc>
                  </m:oMath>
                </a14:m>
                <a:r>
                  <a:rPr lang="ar-EG" sz="2800" dirty="0" smtClean="0">
                    <a:effectLst/>
                    <a:latin typeface="Cambria Math" panose="02040503050406030204" pitchFamily="18" charset="0"/>
                    <a:ea typeface="Cambria Math" panose="02040503050406030204" pitchFamily="18" charset="0"/>
                    <a:cs typeface="Simple Bold Jut Out"/>
                    <a:sym typeface="Symbol"/>
                  </a:rPr>
                  <a:t> = يمثل التغير في السرعة عند الزمن </a:t>
                </a:r>
                <a:r>
                  <a:rPr lang="en-US" sz="2800" dirty="0">
                    <a:effectLst/>
                    <a:latin typeface="Cambria Math" panose="02040503050406030204" pitchFamily="18" charset="0"/>
                    <a:ea typeface="Cambria Math" panose="02040503050406030204" pitchFamily="18" charset="0"/>
                    <a:cs typeface="Simple Bold Jut Out"/>
                    <a:sym typeface="Symbol"/>
                  </a:rPr>
                  <a:t>t</a:t>
                </a:r>
                <a:r>
                  <a:rPr lang="ar-EG" sz="2800" dirty="0" smtClean="0">
                    <a:effectLst/>
                    <a:latin typeface="Cambria Math" panose="02040503050406030204" pitchFamily="18" charset="0"/>
                    <a:ea typeface="Cambria Math" panose="02040503050406030204" pitchFamily="18" charset="0"/>
                    <a:cs typeface="Simple Bold Jut Out"/>
                    <a:sym typeface="Symbol"/>
                  </a:rPr>
                  <a:t> </a:t>
                </a:r>
              </a:p>
              <a:p>
                <a:pPr lvl="1" algn="just">
                  <a:lnSpc>
                    <a:spcPct val="140000"/>
                  </a:lnSpc>
                </a:pPr>
                <a:r>
                  <a:rPr lang="ar-EG" sz="2800" dirty="0" smtClean="0">
                    <a:effectLst/>
                    <a:latin typeface="Cambria Math" panose="02040503050406030204" pitchFamily="18" charset="0"/>
                    <a:ea typeface="Cambria Math" panose="02040503050406030204" pitchFamily="18" charset="0"/>
                    <a:cs typeface="Simple Bold Jut Out"/>
                    <a:sym typeface="Symbol"/>
                  </a:rPr>
                  <a:t>بتحليل </a:t>
                </a:r>
                <a:r>
                  <a:rPr lang="ar-EG" sz="2800" dirty="0" smtClean="0">
                    <a:effectLst/>
                    <a:latin typeface="Cambria Math" panose="02040503050406030204" pitchFamily="18" charset="0"/>
                    <a:ea typeface="Cambria Math" panose="02040503050406030204" pitchFamily="18" charset="0"/>
                    <a:cs typeface="Simple Bold Jut Out"/>
                    <a:sym typeface="Symbol"/>
                  </a:rPr>
                  <a:t>المتجه </a:t>
                </a:r>
                <a14:m>
                  <m:oMath xmlns:m="http://schemas.openxmlformats.org/officeDocument/2006/math">
                    <m:acc>
                      <m:accPr>
                        <m:chr m:val="⃗"/>
                        <m:ctrlPr>
                          <a:rPr lang="en-US" sz="2800" i="1" dirty="0" smtClean="0">
                            <a:effectLst/>
                            <a:latin typeface="Cambria Math"/>
                            <a:ea typeface="Cambria Math" panose="02040503050406030204" pitchFamily="18" charset="0"/>
                            <a:cs typeface="Simple Bold Jut Out"/>
                            <a:sym typeface="Symbol"/>
                          </a:rPr>
                        </m:ctrlPr>
                      </m:accPr>
                      <m:e>
                        <m:r>
                          <a:rPr lang="en-US" sz="2800" i="1" dirty="0">
                            <a:latin typeface="Cambria Math"/>
                            <a:ea typeface="Cambria Math" panose="02040503050406030204" pitchFamily="18" charset="0"/>
                            <a:cs typeface="Simple Bold Jut Out"/>
                            <a:sym typeface="Symbol"/>
                          </a:rPr>
                          <m:t>𝑎𝑏</m:t>
                        </m:r>
                      </m:e>
                    </m:acc>
                  </m:oMath>
                </a14:m>
                <a:r>
                  <a:rPr lang="ar-EG" sz="2800" dirty="0" smtClean="0">
                    <a:effectLst/>
                    <a:latin typeface="Cambria Math" panose="02040503050406030204" pitchFamily="18" charset="0"/>
                    <a:ea typeface="Cambria Math" panose="02040503050406030204" pitchFamily="18" charset="0"/>
                    <a:cs typeface="Simple Bold Jut Out"/>
                    <a:sym typeface="Symbol"/>
                  </a:rPr>
                  <a:t> إلى مركبتين </a:t>
                </a:r>
                <a:r>
                  <a:rPr lang="en-US" sz="2800" dirty="0" smtClean="0">
                    <a:effectLst/>
                    <a:latin typeface="Cambria Math" panose="02040503050406030204" pitchFamily="18" charset="0"/>
                    <a:ea typeface="Cambria Math" panose="02040503050406030204" pitchFamily="18" charset="0"/>
                    <a:cs typeface="Simple Bold Jut Out"/>
                    <a:sym typeface="Symbol"/>
                  </a:rPr>
                  <a:t>(</a:t>
                </a:r>
                <a14:m>
                  <m:oMath xmlns:m="http://schemas.openxmlformats.org/officeDocument/2006/math">
                    <m:acc>
                      <m:accPr>
                        <m:chr m:val="⃗"/>
                        <m:ctrlPr>
                          <a:rPr lang="en-US" sz="2800" i="1" dirty="0" smtClean="0">
                            <a:effectLst/>
                            <a:latin typeface="Cambria Math"/>
                            <a:ea typeface="Cambria Math" panose="02040503050406030204" pitchFamily="18" charset="0"/>
                            <a:cs typeface="Simple Bold Jut Out"/>
                            <a:sym typeface="Symbol"/>
                          </a:rPr>
                        </m:ctrlPr>
                      </m:accPr>
                      <m:e>
                        <m:r>
                          <a:rPr lang="en-US" sz="2800" i="1" dirty="0">
                            <a:latin typeface="Cambria Math"/>
                            <a:ea typeface="Cambria Math" panose="02040503050406030204" pitchFamily="18" charset="0"/>
                            <a:cs typeface="Simple Bold Jut Out"/>
                            <a:sym typeface="Symbol"/>
                          </a:rPr>
                          <m:t>𝑎𝑐</m:t>
                        </m:r>
                      </m:e>
                    </m:acc>
                  </m:oMath>
                </a14:m>
                <a:r>
                  <a:rPr lang="en-US" sz="2800" dirty="0" smtClean="0">
                    <a:effectLst/>
                    <a:latin typeface="Cambria Math" panose="02040503050406030204" pitchFamily="18" charset="0"/>
                    <a:ea typeface="Cambria Math" panose="02040503050406030204" pitchFamily="18" charset="0"/>
                    <a:cs typeface="Simple Bold Jut Out"/>
                    <a:sym typeface="Symbol"/>
                  </a:rPr>
                  <a:t> and </a:t>
                </a:r>
                <a14:m>
                  <m:oMath xmlns:m="http://schemas.openxmlformats.org/officeDocument/2006/math">
                    <m:acc>
                      <m:accPr>
                        <m:chr m:val="⃗"/>
                        <m:ctrlPr>
                          <a:rPr lang="en-US" sz="2800" i="1" dirty="0" smtClean="0">
                            <a:effectLst/>
                            <a:latin typeface="Cambria Math"/>
                            <a:ea typeface="Cambria Math" panose="02040503050406030204" pitchFamily="18" charset="0"/>
                            <a:cs typeface="Simple Bold Jut Out"/>
                            <a:sym typeface="Symbol"/>
                          </a:rPr>
                        </m:ctrlPr>
                      </m:accPr>
                      <m:e>
                        <m:r>
                          <a:rPr lang="en-US" sz="2800" i="1" dirty="0">
                            <a:latin typeface="Cambria Math"/>
                            <a:ea typeface="Cambria Math" panose="02040503050406030204" pitchFamily="18" charset="0"/>
                            <a:cs typeface="Simple Bold Jut Out"/>
                            <a:sym typeface="Symbol"/>
                          </a:rPr>
                          <m:t>𝑐𝑏</m:t>
                        </m:r>
                      </m:e>
                    </m:acc>
                  </m:oMath>
                </a14:m>
                <a:r>
                  <a:rPr lang="en-US" sz="2800" dirty="0" smtClean="0">
                    <a:effectLst/>
                    <a:latin typeface="Cambria Math" panose="02040503050406030204" pitchFamily="18" charset="0"/>
                    <a:ea typeface="Cambria Math" panose="02040503050406030204" pitchFamily="18" charset="0"/>
                    <a:cs typeface="Simple Bold Jut Out"/>
                    <a:sym typeface="Symbol"/>
                  </a:rPr>
                  <a:t>)</a:t>
                </a:r>
                <a:r>
                  <a:rPr lang="ar-EG" sz="2800" dirty="0" smtClean="0">
                    <a:effectLst/>
                    <a:latin typeface="Cambria Math" panose="02040503050406030204" pitchFamily="18" charset="0"/>
                    <a:ea typeface="Cambria Math" panose="02040503050406030204" pitchFamily="18" charset="0"/>
                    <a:cs typeface="Simple Bold Jut Out"/>
                    <a:sym typeface="Symbol"/>
                  </a:rPr>
                  <a:t> نحصل على:</a:t>
                </a:r>
              </a:p>
              <a:p>
                <a:pPr lvl="1" algn="just">
                  <a:lnSpc>
                    <a:spcPct val="140000"/>
                  </a:lnSpc>
                </a:pPr>
                <a14:m>
                  <m:oMathPara xmlns:m="http://schemas.openxmlformats.org/officeDocument/2006/math">
                    <m:oMathParaPr>
                      <m:jc m:val="left"/>
                    </m:oMathParaPr>
                    <m:oMath xmlns:m="http://schemas.openxmlformats.org/officeDocument/2006/math">
                      <m:acc>
                        <m:accPr>
                          <m:chr m:val="⃗"/>
                          <m:ctrlPr>
                            <a:rPr lang="en-US" sz="2800" b="0" i="1" spc="-100" smtClean="0">
                              <a:effectLst/>
                              <a:latin typeface="Cambria Math"/>
                              <a:ea typeface="Cambria Math" panose="02040503050406030204" pitchFamily="18" charset="0"/>
                              <a:sym typeface="Symbol"/>
                            </a:rPr>
                          </m:ctrlPr>
                        </m:accPr>
                        <m:e>
                          <m:r>
                            <a:rPr lang="en-US" sz="2800" i="1" spc="-100">
                              <a:latin typeface="Cambria Math" panose="02040503050406030204" pitchFamily="18" charset="0"/>
                              <a:ea typeface="Cambria Math" panose="02040503050406030204" pitchFamily="18" charset="0"/>
                              <a:sym typeface="Symbol"/>
                            </a:rPr>
                            <m:t>𝑎𝑐</m:t>
                          </m:r>
                        </m:e>
                      </m:acc>
                      <m:r>
                        <a:rPr lang="en-US" sz="2800" b="0" i="1" spc="-100">
                          <a:effectLst/>
                          <a:latin typeface="Cambria Math" panose="02040503050406030204" pitchFamily="18" charset="0"/>
                          <a:ea typeface="Cambria Math" panose="02040503050406030204" pitchFamily="18" charset="0"/>
                          <a:sym typeface="Symbol"/>
                        </a:rPr>
                        <m:t>=</m:t>
                      </m:r>
                      <m:acc>
                        <m:accPr>
                          <m:chr m:val="⃗"/>
                          <m:ctrlPr>
                            <a:rPr lang="en-US" sz="2800" b="0" i="1" spc="-100" smtClean="0">
                              <a:effectLst/>
                              <a:latin typeface="Cambria Math"/>
                              <a:ea typeface="Cambria Math" panose="02040503050406030204" pitchFamily="18" charset="0"/>
                              <a:sym typeface="Symbol"/>
                            </a:rPr>
                          </m:ctrlPr>
                        </m:accPr>
                        <m:e>
                          <m:r>
                            <a:rPr lang="en-US" sz="2800" b="0" i="1" spc="-100" smtClean="0">
                              <a:effectLst/>
                              <a:latin typeface="Cambria Math"/>
                              <a:ea typeface="Cambria Math" panose="02040503050406030204" pitchFamily="18" charset="0"/>
                              <a:sym typeface="Symbol"/>
                            </a:rPr>
                            <m:t>𝑜𝑐</m:t>
                          </m:r>
                        </m:e>
                      </m:acc>
                      <m:r>
                        <a:rPr lang="en-US" sz="2800" b="0" i="1" spc="-100">
                          <a:effectLst/>
                          <a:latin typeface="Cambria Math" panose="02040503050406030204" pitchFamily="18" charset="0"/>
                          <a:ea typeface="Cambria Math" panose="02040503050406030204" pitchFamily="18" charset="0"/>
                          <a:sym typeface="Symbol"/>
                        </a:rPr>
                        <m:t>−</m:t>
                      </m:r>
                      <m:acc>
                        <m:accPr>
                          <m:chr m:val="⃗"/>
                          <m:ctrlPr>
                            <a:rPr lang="en-US" sz="2800" b="0" i="1" spc="-100" smtClean="0">
                              <a:effectLst/>
                              <a:latin typeface="Cambria Math"/>
                              <a:ea typeface="Cambria Math" panose="02040503050406030204" pitchFamily="18" charset="0"/>
                              <a:sym typeface="Symbol"/>
                            </a:rPr>
                          </m:ctrlPr>
                        </m:accPr>
                        <m:e>
                          <m:r>
                            <a:rPr lang="en-US" sz="2800" i="1" spc="-100">
                              <a:latin typeface="Cambria Math" panose="02040503050406030204" pitchFamily="18" charset="0"/>
                              <a:ea typeface="Cambria Math" panose="02040503050406030204" pitchFamily="18" charset="0"/>
                              <a:sym typeface="Symbol"/>
                            </a:rPr>
                            <m:t>𝑜𝑎</m:t>
                          </m:r>
                        </m:e>
                      </m:acc>
                      <m:r>
                        <a:rPr lang="en-US" sz="2800" b="0" i="1" spc="-100">
                          <a:effectLst/>
                          <a:latin typeface="Cambria Math" panose="02040503050406030204" pitchFamily="18" charset="0"/>
                          <a:ea typeface="Cambria Math" panose="02040503050406030204" pitchFamily="18" charset="0"/>
                          <a:sym typeface="Symbol"/>
                        </a:rPr>
                        <m:t>=</m:t>
                      </m:r>
                      <m:acc>
                        <m:accPr>
                          <m:chr m:val="⃗"/>
                          <m:ctrlPr>
                            <a:rPr lang="en-US" sz="2800" b="0" i="1" spc="-100" smtClean="0">
                              <a:effectLst/>
                              <a:latin typeface="Cambria Math"/>
                              <a:ea typeface="Cambria Math" panose="02040503050406030204" pitchFamily="18" charset="0"/>
                              <a:sym typeface="Symbol"/>
                            </a:rPr>
                          </m:ctrlPr>
                        </m:accPr>
                        <m:e>
                          <m:r>
                            <a:rPr lang="en-US" sz="2800" i="1" spc="-100">
                              <a:latin typeface="Cambria Math" panose="02040503050406030204" pitchFamily="18" charset="0"/>
                              <a:ea typeface="Cambria Math" panose="02040503050406030204" pitchFamily="18" charset="0"/>
                              <a:sym typeface="Symbol"/>
                            </a:rPr>
                            <m:t>𝑜𝑏</m:t>
                          </m:r>
                        </m:e>
                      </m:acc>
                      <m:r>
                        <a:rPr lang="en-US" sz="2800" b="0" i="1" spc="-100" smtClean="0">
                          <a:effectLst/>
                          <a:latin typeface="Cambria Math"/>
                          <a:ea typeface="Cambria Math" panose="02040503050406030204" pitchFamily="18" charset="0"/>
                          <a:sym typeface="Symbol"/>
                        </a:rPr>
                        <m:t> </m:t>
                      </m:r>
                      <m:r>
                        <a:rPr lang="en-US" sz="2800" b="0" i="1" spc="-100">
                          <a:effectLst/>
                          <a:latin typeface="Cambria Math" panose="02040503050406030204" pitchFamily="18" charset="0"/>
                          <a:ea typeface="Cambria Math" panose="02040503050406030204" pitchFamily="18" charset="0"/>
                          <a:sym typeface="Symbol"/>
                        </a:rPr>
                        <m:t>𝑐𝑜𝑠</m:t>
                      </m:r>
                      <m:r>
                        <a:rPr lang="en-US" sz="2800" b="0" i="1" spc="-100">
                          <a:effectLst/>
                          <a:latin typeface="Cambria Math" panose="02040503050406030204" pitchFamily="18" charset="0"/>
                          <a:ea typeface="Cambria Math" panose="02040503050406030204" pitchFamily="18" charset="0"/>
                          <a:sym typeface="Symbol"/>
                        </a:rPr>
                        <m:t>𝛿𝜃</m:t>
                      </m:r>
                      <m:r>
                        <a:rPr lang="en-US" sz="2800" b="0" i="1" spc="-100">
                          <a:effectLst/>
                          <a:latin typeface="Cambria Math" panose="02040503050406030204" pitchFamily="18" charset="0"/>
                          <a:ea typeface="Cambria Math" panose="02040503050406030204" pitchFamily="18" charset="0"/>
                          <a:sym typeface="Symbol"/>
                        </a:rPr>
                        <m:t>−</m:t>
                      </m:r>
                      <m:acc>
                        <m:accPr>
                          <m:chr m:val="⃗"/>
                          <m:ctrlPr>
                            <a:rPr lang="en-US" sz="2800" b="0" i="1" spc="-100" smtClean="0">
                              <a:effectLst/>
                              <a:latin typeface="Cambria Math"/>
                              <a:ea typeface="Cambria Math" panose="02040503050406030204" pitchFamily="18" charset="0"/>
                              <a:sym typeface="Symbol"/>
                            </a:rPr>
                          </m:ctrlPr>
                        </m:accPr>
                        <m:e>
                          <m:r>
                            <a:rPr lang="en-US" sz="2800" i="1" spc="-100">
                              <a:latin typeface="Cambria Math" panose="02040503050406030204" pitchFamily="18" charset="0"/>
                              <a:ea typeface="Cambria Math" panose="02040503050406030204" pitchFamily="18" charset="0"/>
                              <a:sym typeface="Symbol"/>
                            </a:rPr>
                            <m:t>𝑜𝑎</m:t>
                          </m:r>
                        </m:e>
                      </m:acc>
                      <m:r>
                        <a:rPr lang="en-US" sz="2800" b="0" i="1" spc="-100">
                          <a:effectLst/>
                          <a:latin typeface="Cambria Math" panose="02040503050406030204" pitchFamily="18" charset="0"/>
                          <a:ea typeface="Cambria Math" panose="02040503050406030204" pitchFamily="18" charset="0"/>
                          <a:sym typeface="Symbol"/>
                        </a:rPr>
                        <m:t>=</m:t>
                      </m:r>
                      <m:d>
                        <m:dPr>
                          <m:ctrlPr>
                            <a:rPr lang="en-US" sz="2800" i="1" spc="-100">
                              <a:effectLst/>
                              <a:latin typeface="Cambria Math" panose="02040503050406030204" pitchFamily="18" charset="0"/>
                              <a:ea typeface="Cambria Math" panose="02040503050406030204" pitchFamily="18" charset="0"/>
                              <a:sym typeface="Symbol"/>
                            </a:rPr>
                          </m:ctrlPr>
                        </m:dPr>
                        <m:e>
                          <m:r>
                            <a:rPr lang="en-US" sz="2800" b="0" i="1" spc="-100">
                              <a:effectLst/>
                              <a:latin typeface="Cambria Math" panose="02040503050406030204" pitchFamily="18" charset="0"/>
                              <a:ea typeface="Cambria Math" panose="02040503050406030204" pitchFamily="18" charset="0"/>
                              <a:sym typeface="Symbol"/>
                            </a:rPr>
                            <m:t>𝑣</m:t>
                          </m:r>
                          <m:r>
                            <a:rPr lang="en-US" sz="2800" b="0" i="1" spc="-100">
                              <a:effectLst/>
                              <a:latin typeface="Cambria Math" panose="02040503050406030204" pitchFamily="18" charset="0"/>
                              <a:ea typeface="Cambria Math" panose="02040503050406030204" pitchFamily="18" charset="0"/>
                              <a:sym typeface="Symbol"/>
                            </a:rPr>
                            <m:t>+</m:t>
                          </m:r>
                          <m:r>
                            <a:rPr lang="en-US" sz="2800" b="0" i="1" spc="-100">
                              <a:effectLst/>
                              <a:latin typeface="Cambria Math" panose="02040503050406030204" pitchFamily="18" charset="0"/>
                              <a:ea typeface="Cambria Math" panose="02040503050406030204" pitchFamily="18" charset="0"/>
                              <a:sym typeface="Symbol"/>
                            </a:rPr>
                            <m:t>𝛿</m:t>
                          </m:r>
                          <m:r>
                            <a:rPr lang="en-US" sz="2800" b="0" i="1" spc="-100">
                              <a:effectLst/>
                              <a:latin typeface="Cambria Math" panose="02040503050406030204" pitchFamily="18" charset="0"/>
                              <a:ea typeface="Cambria Math" panose="02040503050406030204" pitchFamily="18" charset="0"/>
                              <a:sym typeface="Symbol"/>
                            </a:rPr>
                            <m:t>𝑣</m:t>
                          </m:r>
                        </m:e>
                      </m:d>
                      <m:r>
                        <a:rPr lang="en-US" sz="2800" b="0" i="1" spc="-100">
                          <a:effectLst/>
                          <a:latin typeface="Cambria Math" panose="02040503050406030204" pitchFamily="18" charset="0"/>
                          <a:ea typeface="Cambria Math" panose="02040503050406030204" pitchFamily="18" charset="0"/>
                          <a:sym typeface="Symbol"/>
                        </a:rPr>
                        <m:t>𝑐𝑜𝑠</m:t>
                      </m:r>
                      <m:r>
                        <a:rPr lang="en-US" sz="2800" b="0" i="1" spc="-100">
                          <a:effectLst/>
                          <a:latin typeface="Cambria Math" panose="02040503050406030204" pitchFamily="18" charset="0"/>
                          <a:ea typeface="Cambria Math" panose="02040503050406030204" pitchFamily="18" charset="0"/>
                          <a:sym typeface="Symbol"/>
                        </a:rPr>
                        <m:t>𝛿𝜃</m:t>
                      </m:r>
                      <m:r>
                        <a:rPr lang="en-US" sz="2800" b="0" i="1" spc="-100">
                          <a:effectLst/>
                          <a:latin typeface="Cambria Math" panose="02040503050406030204" pitchFamily="18" charset="0"/>
                          <a:ea typeface="Cambria Math" panose="02040503050406030204" pitchFamily="18" charset="0"/>
                          <a:sym typeface="Symbol"/>
                        </a:rPr>
                        <m:t>−</m:t>
                      </m:r>
                      <m:r>
                        <a:rPr lang="en-US" sz="2800" b="0" i="1" spc="-100">
                          <a:effectLst/>
                          <a:latin typeface="Cambria Math" panose="02040503050406030204" pitchFamily="18" charset="0"/>
                          <a:ea typeface="Cambria Math" panose="02040503050406030204" pitchFamily="18" charset="0"/>
                          <a:sym typeface="Symbol"/>
                        </a:rPr>
                        <m:t>𝑣</m:t>
                      </m:r>
                    </m:oMath>
                  </m:oMathPara>
                </a14:m>
                <a:endParaRPr lang="ar-EG" sz="2800" spc="-100" dirty="0">
                  <a:effectLst/>
                  <a:latin typeface="Cambria Math" panose="02040503050406030204" pitchFamily="18" charset="0"/>
                  <a:ea typeface="Cambria Math" panose="02040503050406030204" pitchFamily="18" charset="0"/>
                  <a:cs typeface="Simple Bold Jut Out"/>
                  <a:sym typeface="Symbol"/>
                </a:endParaRPr>
              </a:p>
              <a:p>
                <a:pPr lvl="1" algn="just">
                  <a:lnSpc>
                    <a:spcPct val="140000"/>
                  </a:lnSpc>
                </a:pPr>
                <a14:m>
                  <m:oMathPara xmlns:m="http://schemas.openxmlformats.org/officeDocument/2006/math">
                    <m:oMathParaPr>
                      <m:jc m:val="centerGroup"/>
                    </m:oMathParaPr>
                    <m:oMath xmlns:m="http://schemas.openxmlformats.org/officeDocument/2006/math">
                      <m:acc>
                        <m:accPr>
                          <m:chr m:val="⃗"/>
                          <m:ctrlPr>
                            <a:rPr lang="en-US" sz="2800" b="0" i="1" smtClean="0">
                              <a:effectLst/>
                              <a:latin typeface="Cambria Math"/>
                              <a:ea typeface="Cambria Math" panose="02040503050406030204" pitchFamily="18" charset="0"/>
                              <a:sym typeface="Symbol"/>
                            </a:rPr>
                          </m:ctrlPr>
                        </m:accPr>
                        <m:e>
                          <m:r>
                            <a:rPr lang="en-US" sz="2800" i="1">
                              <a:latin typeface="Cambria Math" panose="02040503050406030204" pitchFamily="18" charset="0"/>
                              <a:ea typeface="Cambria Math" panose="02040503050406030204" pitchFamily="18" charset="0"/>
                              <a:sym typeface="Symbol"/>
                            </a:rPr>
                            <m:t>𝑐𝑏</m:t>
                          </m:r>
                        </m:e>
                      </m:acc>
                      <m:r>
                        <a:rPr lang="en-US" sz="2800" b="0" i="1">
                          <a:effectLst/>
                          <a:latin typeface="Cambria Math" panose="02040503050406030204" pitchFamily="18" charset="0"/>
                          <a:ea typeface="Cambria Math" panose="02040503050406030204" pitchFamily="18" charset="0"/>
                          <a:sym typeface="Symbol"/>
                        </a:rPr>
                        <m:t>=</m:t>
                      </m:r>
                      <m:acc>
                        <m:accPr>
                          <m:chr m:val="⃗"/>
                          <m:ctrlPr>
                            <a:rPr lang="en-US" sz="2800" b="0" i="1" smtClean="0">
                              <a:effectLst/>
                              <a:latin typeface="Cambria Math"/>
                              <a:ea typeface="Cambria Math" panose="02040503050406030204" pitchFamily="18" charset="0"/>
                              <a:sym typeface="Symbol"/>
                            </a:rPr>
                          </m:ctrlPr>
                        </m:accPr>
                        <m:e>
                          <m:r>
                            <a:rPr lang="en-US" sz="2800" i="1">
                              <a:latin typeface="Cambria Math" panose="02040503050406030204" pitchFamily="18" charset="0"/>
                              <a:ea typeface="Cambria Math" panose="02040503050406030204" pitchFamily="18" charset="0"/>
                              <a:sym typeface="Symbol"/>
                            </a:rPr>
                            <m:t>𝑜𝑏</m:t>
                          </m:r>
                        </m:e>
                      </m:acc>
                      <m:r>
                        <a:rPr lang="en-US" sz="2800" b="0" i="1" smtClean="0">
                          <a:effectLst/>
                          <a:latin typeface="Cambria Math"/>
                          <a:ea typeface="Cambria Math" panose="02040503050406030204" pitchFamily="18" charset="0"/>
                          <a:sym typeface="Symbol"/>
                        </a:rPr>
                        <m:t> </m:t>
                      </m:r>
                      <m:r>
                        <a:rPr lang="en-US" sz="2800" b="0" i="1">
                          <a:effectLst/>
                          <a:latin typeface="Cambria Math" panose="02040503050406030204" pitchFamily="18" charset="0"/>
                          <a:ea typeface="Cambria Math" panose="02040503050406030204" pitchFamily="18" charset="0"/>
                          <a:sym typeface="Symbol"/>
                        </a:rPr>
                        <m:t>𝑠𝑖𝑛</m:t>
                      </m:r>
                      <m:r>
                        <a:rPr lang="en-US" sz="2800" b="0" i="1">
                          <a:effectLst/>
                          <a:latin typeface="Cambria Math" panose="02040503050406030204" pitchFamily="18" charset="0"/>
                          <a:ea typeface="Cambria Math" panose="02040503050406030204" pitchFamily="18" charset="0"/>
                          <a:sym typeface="Symbol"/>
                        </a:rPr>
                        <m:t>𝛿𝜃</m:t>
                      </m:r>
                      <m:r>
                        <a:rPr lang="en-US" sz="2800" b="0" i="1">
                          <a:effectLst/>
                          <a:latin typeface="Cambria Math" panose="02040503050406030204" pitchFamily="18" charset="0"/>
                          <a:ea typeface="Cambria Math" panose="02040503050406030204" pitchFamily="18" charset="0"/>
                          <a:sym typeface="Symbol"/>
                        </a:rPr>
                        <m:t>=</m:t>
                      </m:r>
                      <m:d>
                        <m:dPr>
                          <m:ctrlPr>
                            <a:rPr lang="en-US" sz="2800" i="1">
                              <a:effectLst/>
                              <a:latin typeface="Cambria Math" panose="02040503050406030204" pitchFamily="18" charset="0"/>
                              <a:ea typeface="Cambria Math" panose="02040503050406030204" pitchFamily="18" charset="0"/>
                              <a:sym typeface="Symbol"/>
                            </a:rPr>
                          </m:ctrlPr>
                        </m:dPr>
                        <m:e>
                          <m:r>
                            <a:rPr lang="en-US" sz="2800" b="0" i="1">
                              <a:effectLst/>
                              <a:latin typeface="Cambria Math" panose="02040503050406030204" pitchFamily="18" charset="0"/>
                              <a:ea typeface="Cambria Math" panose="02040503050406030204" pitchFamily="18" charset="0"/>
                              <a:sym typeface="Symbol"/>
                            </a:rPr>
                            <m:t>𝑣</m:t>
                          </m:r>
                          <m:r>
                            <a:rPr lang="en-US" sz="2800" b="0" i="1">
                              <a:effectLst/>
                              <a:latin typeface="Cambria Math" panose="02040503050406030204" pitchFamily="18" charset="0"/>
                              <a:ea typeface="Cambria Math" panose="02040503050406030204" pitchFamily="18" charset="0"/>
                              <a:sym typeface="Symbol"/>
                            </a:rPr>
                            <m:t>+</m:t>
                          </m:r>
                          <m:r>
                            <a:rPr lang="en-US" sz="2800" b="0" i="1">
                              <a:effectLst/>
                              <a:latin typeface="Cambria Math" panose="02040503050406030204" pitchFamily="18" charset="0"/>
                              <a:ea typeface="Cambria Math" panose="02040503050406030204" pitchFamily="18" charset="0"/>
                              <a:sym typeface="Symbol"/>
                            </a:rPr>
                            <m:t>𝛿</m:t>
                          </m:r>
                          <m:r>
                            <a:rPr lang="en-US" sz="2800" b="0" i="1">
                              <a:effectLst/>
                              <a:latin typeface="Cambria Math" panose="02040503050406030204" pitchFamily="18" charset="0"/>
                              <a:ea typeface="Cambria Math" panose="02040503050406030204" pitchFamily="18" charset="0"/>
                              <a:sym typeface="Symbol"/>
                            </a:rPr>
                            <m:t>𝑣</m:t>
                          </m:r>
                        </m:e>
                      </m:d>
                      <m:r>
                        <a:rPr lang="en-US" sz="2800" b="0" i="1" smtClean="0">
                          <a:effectLst/>
                          <a:latin typeface="Cambria Math" panose="02040503050406030204" pitchFamily="18" charset="0"/>
                          <a:ea typeface="Cambria Math" panose="02040503050406030204" pitchFamily="18" charset="0"/>
                          <a:sym typeface="Symbol"/>
                        </a:rPr>
                        <m:t>𝑠𝑖𝑛</m:t>
                      </m:r>
                      <m:r>
                        <a:rPr lang="en-US" sz="2800" b="0" i="1">
                          <a:effectLst/>
                          <a:latin typeface="Cambria Math" panose="02040503050406030204" pitchFamily="18" charset="0"/>
                          <a:ea typeface="Cambria Math" panose="02040503050406030204" pitchFamily="18" charset="0"/>
                          <a:sym typeface="Symbol"/>
                        </a:rPr>
                        <m:t>𝛿𝜃</m:t>
                      </m:r>
                    </m:oMath>
                  </m:oMathPara>
                </a14:m>
                <a:endParaRPr lang="ar-EG" sz="2800" dirty="0" smtClean="0">
                  <a:effectLst/>
                  <a:latin typeface="Cambria Math" panose="02040503050406030204" pitchFamily="18" charset="0"/>
                  <a:ea typeface="Cambria Math" panose="02040503050406030204" pitchFamily="18" charset="0"/>
                  <a:cs typeface="Simple Bold Jut Out"/>
                  <a:sym typeface="Symbol"/>
                </a:endParaRPr>
              </a:p>
            </p:txBody>
          </p:sp>
        </mc:Choice>
        <mc:Fallback>
          <p:sp>
            <p:nvSpPr>
              <p:cNvPr id="5" name="Rectangle 4"/>
              <p:cNvSpPr>
                <a:spLocks noRot="1" noChangeAspect="1" noMove="1" noResize="1" noEditPoints="1" noAdjustHandles="1" noChangeArrowheads="1" noChangeShapeType="1" noTextEdit="1"/>
              </p:cNvSpPr>
              <p:nvPr/>
            </p:nvSpPr>
            <p:spPr>
              <a:xfrm>
                <a:off x="1403648" y="908720"/>
                <a:ext cx="7488832" cy="6007222"/>
              </a:xfrm>
              <a:prstGeom prst="rect">
                <a:avLst/>
              </a:prstGeom>
              <a:blipFill rotWithShape="1">
                <a:blip r:embed="rId2"/>
                <a:stretch>
                  <a:fillRect l="-2278" r="-1627" b="-507"/>
                </a:stretch>
              </a:blipFill>
            </p:spPr>
            <p:txBody>
              <a:bodyPr/>
              <a:lstStyle/>
              <a:p>
                <a:r>
                  <a:rPr lang="ar-EG">
                    <a:noFill/>
                  </a:rPr>
                  <a:t> </a:t>
                </a:r>
              </a:p>
            </p:txBody>
          </p:sp>
        </mc:Fallback>
      </mc:AlternateContent>
      <p:pic>
        <p:nvPicPr>
          <p:cNvPr id="20482" name="Picture 2"/>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62497" t="14101" r="1" b="9409"/>
          <a:stretch/>
        </p:blipFill>
        <p:spPr bwMode="auto">
          <a:xfrm>
            <a:off x="1403648" y="2132856"/>
            <a:ext cx="3168352" cy="212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449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18" y="260648"/>
            <a:ext cx="7200800" cy="648072"/>
          </a:xfrm>
        </p:spPr>
        <p:txBody>
          <a:bodyPr>
            <a:normAutofit fontScale="90000"/>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العجلة لجسم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حول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مسار دائري</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7" name="Rectangle 6"/>
          <p:cNvSpPr/>
          <p:nvPr/>
        </p:nvSpPr>
        <p:spPr>
          <a:xfrm>
            <a:off x="1403648" y="908720"/>
            <a:ext cx="7272808" cy="5509200"/>
          </a:xfrm>
          <a:prstGeom prst="rect">
            <a:avLst/>
          </a:prstGeom>
        </p:spPr>
        <p:txBody>
          <a:bodyPr wrap="square">
            <a:spAutoFit/>
          </a:bodyPr>
          <a:lstStyle/>
          <a:p>
            <a:pPr algn="just"/>
            <a:r>
              <a:rPr lang="ar-EG" sz="3200" dirty="0" smtClean="0">
                <a:cs typeface="Simple Bold Jut Out"/>
              </a:rPr>
              <a:t>حيث أن العجلة المماسية والعمودية </a:t>
            </a:r>
            <a:r>
              <a:rPr lang="ar-EG" sz="3200" dirty="0" smtClean="0">
                <a:cs typeface="Simple Bold Jut Out"/>
              </a:rPr>
              <a:t>للجسم </a:t>
            </a:r>
            <a:r>
              <a:rPr lang="ar-EG" sz="3200" dirty="0" smtClean="0">
                <a:cs typeface="Simple Bold Jut Out"/>
              </a:rPr>
              <a:t>عند اي لحظة </a:t>
            </a:r>
            <a:r>
              <a:rPr lang="ar-EG" sz="3200" dirty="0" smtClean="0">
                <a:cs typeface="Simple Bold Jut Out"/>
              </a:rPr>
              <a:t>تكونا متعامدتين </a:t>
            </a:r>
            <a:r>
              <a:rPr lang="ar-EG" sz="3200" dirty="0" smtClean="0">
                <a:cs typeface="Simple Bold Jut Out"/>
              </a:rPr>
              <a:t>فإن عجلة الجزيئ الكلية أو محصلة العجلة </a:t>
            </a:r>
            <a:r>
              <a:rPr lang="en-US" sz="2800" dirty="0" smtClean="0">
                <a:latin typeface="Cambria Math" panose="02040503050406030204" pitchFamily="18" charset="0"/>
                <a:ea typeface="Cambria Math" panose="02040503050406030204" pitchFamily="18" charset="0"/>
                <a:cs typeface="Simple Bold Jut Out"/>
              </a:rPr>
              <a:t>(a)</a:t>
            </a:r>
            <a:r>
              <a:rPr lang="ar-EG" sz="3200" dirty="0" smtClean="0">
                <a:cs typeface="Simple Bold Jut Out"/>
              </a:rPr>
              <a:t> تساوي محصلة </a:t>
            </a:r>
            <a:r>
              <a:rPr lang="ar-EG" sz="3200" dirty="0" smtClean="0">
                <a:cs typeface="Simple Bold Jut Out"/>
              </a:rPr>
              <a:t>العجلتين </a:t>
            </a:r>
            <a:r>
              <a:rPr lang="en-US" sz="2800" dirty="0" smtClean="0">
                <a:latin typeface="Cambria Math" panose="02040503050406030204" pitchFamily="18" charset="0"/>
                <a:ea typeface="Cambria Math" panose="02040503050406030204" pitchFamily="18" charset="0"/>
                <a:cs typeface="Simple Bold Jut Out"/>
              </a:rPr>
              <a:t>(a</a:t>
            </a:r>
            <a:r>
              <a:rPr lang="en-US" sz="2800" baseline="-25000" dirty="0" smtClean="0">
                <a:latin typeface="Cambria Math" panose="02040503050406030204" pitchFamily="18" charset="0"/>
                <a:ea typeface="Cambria Math" panose="02040503050406030204" pitchFamily="18" charset="0"/>
                <a:cs typeface="Simple Bold Jut Out"/>
              </a:rPr>
              <a:t>t</a:t>
            </a:r>
            <a:r>
              <a:rPr lang="en-US" sz="2800" dirty="0" smtClean="0">
                <a:latin typeface="Cambria Math" panose="02040503050406030204" pitchFamily="18" charset="0"/>
                <a:ea typeface="Cambria Math" panose="02040503050406030204" pitchFamily="18" charset="0"/>
                <a:cs typeface="Simple Bold Jut Out"/>
              </a:rPr>
              <a:t> and a</a:t>
            </a:r>
            <a:r>
              <a:rPr lang="en-US" sz="2800" baseline="-25000" dirty="0" smtClean="0">
                <a:latin typeface="Cambria Math" panose="02040503050406030204" pitchFamily="18" charset="0"/>
                <a:ea typeface="Cambria Math" panose="02040503050406030204" pitchFamily="18" charset="0"/>
                <a:cs typeface="Simple Bold Jut Out"/>
              </a:rPr>
              <a:t>n</a:t>
            </a:r>
            <a:r>
              <a:rPr lang="en-US" sz="2800" dirty="0" smtClean="0">
                <a:latin typeface="Cambria Math" panose="02040503050406030204" pitchFamily="18" charset="0"/>
                <a:ea typeface="Cambria Math" panose="02040503050406030204" pitchFamily="18" charset="0"/>
                <a:cs typeface="Simple Bold Jut Out"/>
              </a:rPr>
              <a:t>)</a:t>
            </a:r>
            <a:r>
              <a:rPr lang="ar-EG" sz="2800" dirty="0" smtClean="0">
                <a:latin typeface="Cambria Math" panose="02040503050406030204" pitchFamily="18" charset="0"/>
                <a:ea typeface="Cambria Math" panose="02040503050406030204" pitchFamily="18" charset="0"/>
                <a:cs typeface="Simple Bold Jut Out"/>
              </a:rPr>
              <a:t> </a:t>
            </a:r>
            <a:r>
              <a:rPr lang="ar-EG" sz="3200" dirty="0" smtClean="0">
                <a:cs typeface="Simple Bold Jut Out"/>
              </a:rPr>
              <a:t>ويوضحها الشكل التالي ويعبر عنها رياضيا كما يلي:</a:t>
            </a:r>
          </a:p>
          <a:p>
            <a:pPr algn="just"/>
            <a:endParaRPr lang="ar-EG" sz="3200" dirty="0">
              <a:cs typeface="Simple Bold Jut Out"/>
            </a:endParaRPr>
          </a:p>
          <a:p>
            <a:pPr algn="just"/>
            <a:endParaRPr lang="ar-EG" sz="3200" dirty="0" smtClean="0">
              <a:cs typeface="Simple Bold Jut Out"/>
            </a:endParaRPr>
          </a:p>
          <a:p>
            <a:pPr algn="just"/>
            <a:r>
              <a:rPr lang="ar-EG" sz="3200" dirty="0" smtClean="0">
                <a:cs typeface="Simple Bold Jut Out"/>
              </a:rPr>
              <a:t>يمكن الحصول على محصلة العجلة </a:t>
            </a:r>
          </a:p>
          <a:p>
            <a:pPr algn="just"/>
            <a:r>
              <a:rPr lang="ar-EG" sz="3200" dirty="0" smtClean="0">
                <a:cs typeface="Simple Bold Jut Out"/>
              </a:rPr>
              <a:t>أيضا </a:t>
            </a:r>
            <a:r>
              <a:rPr lang="ar-EG" sz="3200" dirty="0" smtClean="0">
                <a:cs typeface="Simple Bold Jut Out"/>
              </a:rPr>
              <a:t>عن طريق الجمع المتجهي </a:t>
            </a:r>
          </a:p>
          <a:p>
            <a:pPr algn="just"/>
            <a:r>
              <a:rPr lang="ar-EG" sz="3200" dirty="0" smtClean="0">
                <a:cs typeface="Simple Bold Jut Out"/>
              </a:rPr>
              <a:t>للمركبتين </a:t>
            </a:r>
            <a:r>
              <a:rPr lang="en-US" sz="2800" dirty="0" smtClean="0">
                <a:latin typeface="Cambria Math" panose="02040503050406030204" pitchFamily="18" charset="0"/>
                <a:ea typeface="Cambria Math" panose="02040503050406030204" pitchFamily="18" charset="0"/>
                <a:cs typeface="Simple Bold Jut Out"/>
              </a:rPr>
              <a:t>(a</a:t>
            </a:r>
            <a:r>
              <a:rPr lang="en-US" sz="2800" baseline="-25000" dirty="0" smtClean="0">
                <a:latin typeface="Cambria Math" panose="02040503050406030204" pitchFamily="18" charset="0"/>
                <a:ea typeface="Cambria Math" panose="02040503050406030204" pitchFamily="18" charset="0"/>
                <a:cs typeface="Simple Bold Jut Out"/>
              </a:rPr>
              <a:t>t</a:t>
            </a:r>
            <a:r>
              <a:rPr lang="en-US" sz="2800" dirty="0" smtClean="0">
                <a:latin typeface="Cambria Math" panose="02040503050406030204" pitchFamily="18" charset="0"/>
                <a:ea typeface="Cambria Math" panose="02040503050406030204" pitchFamily="18" charset="0"/>
                <a:cs typeface="Simple Bold Jut Out"/>
              </a:rPr>
              <a:t> </a:t>
            </a:r>
            <a:r>
              <a:rPr lang="en-US" sz="2800" dirty="0">
                <a:latin typeface="Cambria Math" panose="02040503050406030204" pitchFamily="18" charset="0"/>
                <a:ea typeface="Cambria Math" panose="02040503050406030204" pitchFamily="18" charset="0"/>
                <a:cs typeface="Simple Bold Jut Out"/>
              </a:rPr>
              <a:t>and a</a:t>
            </a:r>
            <a:r>
              <a:rPr lang="en-US" sz="2800" baseline="-25000" dirty="0">
                <a:latin typeface="Cambria Math" panose="02040503050406030204" pitchFamily="18" charset="0"/>
                <a:ea typeface="Cambria Math" panose="02040503050406030204" pitchFamily="18" charset="0"/>
                <a:cs typeface="Simple Bold Jut Out"/>
              </a:rPr>
              <a:t>n</a:t>
            </a:r>
            <a:r>
              <a:rPr lang="en-US" sz="2800" dirty="0" smtClean="0">
                <a:latin typeface="Cambria Math" panose="02040503050406030204" pitchFamily="18" charset="0"/>
                <a:ea typeface="Cambria Math" panose="02040503050406030204" pitchFamily="18" charset="0"/>
                <a:cs typeface="Simple Bold Jut Out"/>
              </a:rPr>
              <a:t>)</a:t>
            </a:r>
            <a:r>
              <a:rPr lang="ar-EG" sz="2800" dirty="0" smtClean="0">
                <a:latin typeface="Cambria Math" panose="02040503050406030204" pitchFamily="18" charset="0"/>
                <a:ea typeface="Cambria Math" panose="02040503050406030204" pitchFamily="18" charset="0"/>
                <a:cs typeface="Simple Bold Jut Out"/>
              </a:rPr>
              <a:t>.</a:t>
            </a:r>
          </a:p>
          <a:p>
            <a:pPr algn="just"/>
            <a:r>
              <a:rPr lang="ar-EG" sz="3200" dirty="0" smtClean="0">
                <a:cs typeface="Simple Bold Jut Out"/>
              </a:rPr>
              <a:t>زاوية الميل للعجلة المماسة تحسب</a:t>
            </a:r>
          </a:p>
          <a:p>
            <a:pPr algn="just"/>
            <a:r>
              <a:rPr lang="ar-EG" sz="3200" dirty="0" smtClean="0">
                <a:cs typeface="Simple Bold Jut Out"/>
              </a:rPr>
              <a:t> من المعادلة التالية:</a:t>
            </a:r>
            <a:endParaRPr lang="ar-EG" sz="3200" dirty="0" smtClean="0">
              <a:cs typeface="Simple Bold Jut Out"/>
              <a:sym typeface="Symbol"/>
            </a:endParaRPr>
          </a:p>
        </p:txBody>
      </p:sp>
      <p:pic>
        <p:nvPicPr>
          <p:cNvPr id="2253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20239" b="6851"/>
          <a:stretch/>
        </p:blipFill>
        <p:spPr bwMode="auto">
          <a:xfrm>
            <a:off x="1547664" y="2564904"/>
            <a:ext cx="5782123" cy="129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t="18917" b="18662"/>
          <a:stretch/>
        </p:blipFill>
        <p:spPr bwMode="auto">
          <a:xfrm>
            <a:off x="1187624" y="3140968"/>
            <a:ext cx="3528392" cy="230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792" t="40721" r="6978" b="12407"/>
          <a:stretch/>
        </p:blipFill>
        <p:spPr bwMode="auto">
          <a:xfrm>
            <a:off x="1598696" y="5517232"/>
            <a:ext cx="3405352" cy="68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36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76672"/>
            <a:ext cx="727280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تعريف الحركة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المجردة (الكيناماتيكية) </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196752"/>
            <a:ext cx="7488832" cy="5170646"/>
          </a:xfrm>
          <a:prstGeom prst="rect">
            <a:avLst/>
          </a:prstGeom>
        </p:spPr>
        <p:txBody>
          <a:bodyPr wrap="square">
            <a:spAutoFit/>
          </a:bodyPr>
          <a:lstStyle/>
          <a:p>
            <a:pPr algn="just">
              <a:lnSpc>
                <a:spcPct val="150000"/>
              </a:lnSpc>
            </a:pPr>
            <a:r>
              <a:rPr lang="ar-EG" sz="4400" b="1" dirty="0">
                <a:latin typeface="Cambria Math" panose="02040503050406030204" pitchFamily="18" charset="0"/>
                <a:ea typeface="+mj-ea"/>
                <a:cs typeface="Simple Bold Jut Out" pitchFamily="2" charset="-78"/>
              </a:rPr>
              <a:t>هي الحركة النسبية للأجسام دون أخذ القوى التي تسبب تلك الحركة في الإعتبار اي أنها الحركة التي تهتم بدراسة الشكل الهندسي وكذلك دراسة المفاهيم المتعلقة بكلا من الإزاحة </a:t>
            </a:r>
            <a:r>
              <a:rPr lang="en-US" sz="2800" i="1" dirty="0">
                <a:latin typeface="Cambria Math" panose="02040503050406030204" pitchFamily="18" charset="0"/>
                <a:ea typeface="+mj-ea"/>
                <a:cs typeface="Simple Bold Jut Out" pitchFamily="2" charset="-78"/>
              </a:rPr>
              <a:t>Displacement</a:t>
            </a:r>
            <a:r>
              <a:rPr lang="ar-EG" sz="2800" b="1" dirty="0">
                <a:latin typeface="Cambria Math" panose="02040503050406030204" pitchFamily="18" charset="0"/>
                <a:ea typeface="+mj-ea"/>
                <a:cs typeface="Simple Bold Jut Out" pitchFamily="2" charset="-78"/>
              </a:rPr>
              <a:t> </a:t>
            </a:r>
            <a:r>
              <a:rPr lang="ar-EG" sz="4400" b="1" dirty="0">
                <a:latin typeface="Cambria Math" panose="02040503050406030204" pitchFamily="18" charset="0"/>
                <a:ea typeface="+mj-ea"/>
                <a:cs typeface="Simple Bold Jut Out" pitchFamily="2" charset="-78"/>
              </a:rPr>
              <a:t>والسرعة </a:t>
            </a:r>
            <a:r>
              <a:rPr lang="en-US" sz="2800" i="1" dirty="0">
                <a:latin typeface="Cambria Math" panose="02040503050406030204" pitchFamily="18" charset="0"/>
                <a:ea typeface="+mj-ea"/>
                <a:cs typeface="Simple Bold Jut Out" pitchFamily="2" charset="-78"/>
              </a:rPr>
              <a:t>Velocity</a:t>
            </a:r>
            <a:r>
              <a:rPr lang="ar-EG" sz="2800" b="1" dirty="0">
                <a:latin typeface="Cambria Math" panose="02040503050406030204" pitchFamily="18" charset="0"/>
                <a:ea typeface="+mj-ea"/>
                <a:cs typeface="Simple Bold Jut Out" pitchFamily="2" charset="-78"/>
              </a:rPr>
              <a:t> </a:t>
            </a:r>
            <a:r>
              <a:rPr lang="ar-EG" sz="4400" b="1" dirty="0">
                <a:latin typeface="Cambria Math" panose="02040503050406030204" pitchFamily="18" charset="0"/>
                <a:ea typeface="+mj-ea"/>
                <a:cs typeface="Simple Bold Jut Out" pitchFamily="2" charset="-78"/>
              </a:rPr>
              <a:t>والعجلة </a:t>
            </a:r>
            <a:r>
              <a:rPr lang="en-US" sz="2800" i="1" dirty="0">
                <a:latin typeface="Cambria Math" panose="02040503050406030204" pitchFamily="18" charset="0"/>
                <a:ea typeface="+mj-ea"/>
                <a:cs typeface="Simple Bold Jut Out" pitchFamily="2" charset="-78"/>
              </a:rPr>
              <a:t>Acceleration</a:t>
            </a:r>
            <a:r>
              <a:rPr lang="ar-EG" sz="2800" b="1" dirty="0">
                <a:latin typeface="Cambria Math" panose="02040503050406030204" pitchFamily="18" charset="0"/>
                <a:ea typeface="+mj-ea"/>
                <a:cs typeface="Simple Bold Jut Out" pitchFamily="2" charset="-78"/>
              </a:rPr>
              <a:t> </a:t>
            </a:r>
            <a:r>
              <a:rPr lang="ar-EG" sz="4400" b="1" dirty="0">
                <a:latin typeface="Cambria Math" panose="02040503050406030204" pitchFamily="18" charset="0"/>
                <a:ea typeface="+mj-ea"/>
                <a:cs typeface="Simple Bold Jut Out" pitchFamily="2" charset="-78"/>
              </a:rPr>
              <a:t>للأجسام كدوال في الزمن.</a:t>
            </a:r>
            <a:endParaRPr lang="en-US" sz="4400" b="1" dirty="0">
              <a:latin typeface="Cambria Math" panose="02040503050406030204" pitchFamily="18" charset="0"/>
              <a:ea typeface="+mj-ea"/>
              <a:cs typeface="Simple Bold Jut Out" pitchFamily="2" charset="-78"/>
            </a:endParaRPr>
          </a:p>
        </p:txBody>
      </p:sp>
    </p:spTree>
    <p:extLst>
      <p:ext uri="{BB962C8B-B14F-4D97-AF65-F5344CB8AC3E}">
        <p14:creationId xmlns:p14="http://schemas.microsoft.com/office/powerpoint/2010/main" val="2825477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32656"/>
            <a:ext cx="7498080" cy="720080"/>
          </a:xfrm>
        </p:spPr>
        <p:txBody>
          <a:bodyPr>
            <a:noAutofit/>
          </a:bodyPr>
          <a:lstStyle/>
          <a:p>
            <a:pPr marL="431800" algn="ctr">
              <a:lnSpc>
                <a:spcPct val="90000"/>
              </a:lnSpc>
            </a:pPr>
            <a:r>
              <a:rPr lang="ar-EG" sz="4000" b="1" dirty="0" smtClean="0">
                <a:solidFill>
                  <a:prstClr val="black"/>
                </a:solidFill>
                <a:latin typeface="Cambria Math" panose="02040503050406030204" pitchFamily="18" charset="0"/>
                <a:cs typeface="Simple Bold Jut Out" pitchFamily="2" charset="-78"/>
              </a:rPr>
              <a:t>تمرين محلول </a:t>
            </a:r>
            <a:r>
              <a:rPr lang="en-US" sz="2800" b="1" dirty="0" smtClean="0">
                <a:solidFill>
                  <a:prstClr val="black"/>
                </a:solidFill>
                <a:latin typeface="Cambria Math" panose="02040503050406030204" pitchFamily="18" charset="0"/>
                <a:cs typeface="Simple Bold Jut Out" pitchFamily="2" charset="-78"/>
              </a:rPr>
              <a:t>(1)</a:t>
            </a:r>
            <a:endParaRPr lang="en-US" sz="3200" b="1" dirty="0">
              <a:solidFill>
                <a:prstClr val="black"/>
              </a:solidFill>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259632" y="1052736"/>
            <a:ext cx="7704856" cy="4462760"/>
          </a:xfrm>
          <a:prstGeom prst="rect">
            <a:avLst/>
          </a:prstGeom>
        </p:spPr>
        <p:txBody>
          <a:bodyPr wrap="square">
            <a:spAutoFit/>
          </a:bodyPr>
          <a:lstStyle/>
          <a:p>
            <a:pPr marL="431800" algn="just">
              <a:lnSpc>
                <a:spcPct val="150000"/>
              </a:lnSpc>
            </a:pPr>
            <a:r>
              <a:rPr lang="ar-EG" sz="3200" dirty="0" smtClean="0">
                <a:latin typeface="Cambria Math" panose="02040503050406030204" pitchFamily="18" charset="0"/>
                <a:ea typeface="Cambria Math" panose="02040503050406030204" pitchFamily="18" charset="0"/>
                <a:cs typeface="Simple Bold Jut Out"/>
              </a:rPr>
              <a:t>سيارة </a:t>
            </a:r>
            <a:r>
              <a:rPr lang="ar-EG" sz="3200" dirty="0">
                <a:latin typeface="Cambria Math" panose="02040503050406030204" pitchFamily="18" charset="0"/>
                <a:ea typeface="Cambria Math" panose="02040503050406030204" pitchFamily="18" charset="0"/>
                <a:cs typeface="Simple Bold Jut Out"/>
              </a:rPr>
              <a:t>تحركت من وضع التوقف حتى الوصول إلى سرعة منتظمة مقدارها </a:t>
            </a:r>
            <a:r>
              <a:rPr lang="en-US" sz="2400" dirty="0">
                <a:latin typeface="Cambria Math" panose="02040503050406030204" pitchFamily="18" charset="0"/>
                <a:ea typeface="Cambria Math" panose="02040503050406030204" pitchFamily="18" charset="0"/>
                <a:cs typeface="Simple Bold Jut Out"/>
              </a:rPr>
              <a:t>72 km/h</a:t>
            </a:r>
            <a:r>
              <a:rPr lang="ar-EG" sz="2400" dirty="0">
                <a:latin typeface="Cambria Math" panose="02040503050406030204" pitchFamily="18" charset="0"/>
                <a:ea typeface="Cambria Math" panose="02040503050406030204" pitchFamily="18" charset="0"/>
                <a:cs typeface="Simple Bold Jut Out"/>
              </a:rPr>
              <a:t>  </a:t>
            </a:r>
            <a:r>
              <a:rPr lang="ar-EG" sz="3200" dirty="0">
                <a:latin typeface="Cambria Math" panose="02040503050406030204" pitchFamily="18" charset="0"/>
                <a:ea typeface="Cambria Math" panose="02040503050406030204" pitchFamily="18" charset="0"/>
                <a:cs typeface="Simple Bold Jut Out"/>
              </a:rPr>
              <a:t>لمسافة قدرها </a:t>
            </a:r>
            <a:r>
              <a:rPr lang="en-US" sz="2400" dirty="0">
                <a:latin typeface="Cambria Math" panose="02040503050406030204" pitchFamily="18" charset="0"/>
                <a:ea typeface="Cambria Math" panose="02040503050406030204" pitchFamily="18" charset="0"/>
                <a:cs typeface="Simple Bold Jut Out"/>
              </a:rPr>
              <a:t>500 m</a:t>
            </a:r>
            <a:r>
              <a:rPr lang="en-US" sz="3200" dirty="0">
                <a:latin typeface="Cambria Math" panose="02040503050406030204" pitchFamily="18" charset="0"/>
                <a:ea typeface="Cambria Math" panose="02040503050406030204" pitchFamily="18" charset="0"/>
                <a:cs typeface="Simple Bold Jut Out"/>
              </a:rPr>
              <a:t> </a:t>
            </a:r>
            <a:r>
              <a:rPr lang="ar-EG" sz="3200" dirty="0" smtClean="0">
                <a:latin typeface="Cambria Math" panose="02040503050406030204" pitchFamily="18" charset="0"/>
                <a:ea typeface="Cambria Math" panose="02040503050406030204" pitchFamily="18" charset="0"/>
                <a:cs typeface="Simple Bold Jut Out"/>
              </a:rPr>
              <a:t> والمطلوب </a:t>
            </a:r>
            <a:r>
              <a:rPr lang="ar-EG" sz="3200" dirty="0">
                <a:latin typeface="Cambria Math" panose="02040503050406030204" pitchFamily="18" charset="0"/>
                <a:ea typeface="Cambria Math" panose="02040503050406030204" pitchFamily="18" charset="0"/>
                <a:cs typeface="Simple Bold Jut Out"/>
              </a:rPr>
              <a:t>حساب العجلة وكذلك الزمن اللازم للوصول لتلك السرعة. وإذا تغيرت السرعة المنتظمة إلى </a:t>
            </a:r>
            <a:r>
              <a:rPr lang="en-US" sz="2400" dirty="0">
                <a:latin typeface="Cambria Math" panose="02040503050406030204" pitchFamily="18" charset="0"/>
                <a:ea typeface="Cambria Math" panose="02040503050406030204" pitchFamily="18" charset="0"/>
                <a:cs typeface="Simple Bold Jut Out"/>
              </a:rPr>
              <a:t>90 km/h</a:t>
            </a:r>
            <a:r>
              <a:rPr lang="en-US" sz="2800" dirty="0">
                <a:latin typeface="Cambria Math" panose="02040503050406030204" pitchFamily="18" charset="0"/>
                <a:ea typeface="Cambria Math" panose="02040503050406030204" pitchFamily="18" charset="0"/>
                <a:cs typeface="Simple Bold Jut Out"/>
              </a:rPr>
              <a:t> </a:t>
            </a:r>
            <a:r>
              <a:rPr lang="ar-EG" sz="2800" dirty="0" smtClean="0">
                <a:latin typeface="Cambria Math" panose="02040503050406030204" pitchFamily="18" charset="0"/>
                <a:ea typeface="Cambria Math" panose="02040503050406030204" pitchFamily="18" charset="0"/>
                <a:cs typeface="Simple Bold Jut Out"/>
              </a:rPr>
              <a:t> </a:t>
            </a:r>
            <a:r>
              <a:rPr lang="ar-EG" sz="3200" dirty="0" smtClean="0">
                <a:latin typeface="Cambria Math" panose="02040503050406030204" pitchFamily="18" charset="0"/>
                <a:ea typeface="Cambria Math" panose="02040503050406030204" pitchFamily="18" charset="0"/>
                <a:cs typeface="Simple Bold Jut Out"/>
              </a:rPr>
              <a:t>في </a:t>
            </a:r>
            <a:r>
              <a:rPr lang="ar-EG" sz="3200" dirty="0">
                <a:latin typeface="Cambria Math" panose="02040503050406030204" pitchFamily="18" charset="0"/>
                <a:ea typeface="Cambria Math" panose="02040503050406030204" pitchFamily="18" charset="0"/>
                <a:cs typeface="Simple Bold Jut Out"/>
              </a:rPr>
              <a:t>زمن قدره </a:t>
            </a:r>
            <a:r>
              <a:rPr lang="en-US" sz="2400" dirty="0">
                <a:latin typeface="Cambria Math" panose="02040503050406030204" pitchFamily="18" charset="0"/>
                <a:ea typeface="Cambria Math" panose="02040503050406030204" pitchFamily="18" charset="0"/>
                <a:cs typeface="Simple Bold Jut Out"/>
              </a:rPr>
              <a:t>10 s</a:t>
            </a:r>
            <a:r>
              <a:rPr lang="ar-EG" sz="3200" dirty="0">
                <a:latin typeface="Cambria Math" panose="02040503050406030204" pitchFamily="18" charset="0"/>
                <a:ea typeface="Cambria Math" panose="02040503050406030204" pitchFamily="18" charset="0"/>
                <a:cs typeface="Simple Bold Jut Out"/>
              </a:rPr>
              <a:t> فقدر العجلة والمسافة في هذه الحالة. وإذا تم استخدام الفرملة لعمل توقف للسيارة في زمن قدره </a:t>
            </a:r>
            <a:r>
              <a:rPr lang="en-US" sz="2400" dirty="0">
                <a:latin typeface="Cambria Math" panose="02040503050406030204" pitchFamily="18" charset="0"/>
                <a:ea typeface="Cambria Math" panose="02040503050406030204" pitchFamily="18" charset="0"/>
                <a:cs typeface="Simple Bold Jut Out"/>
              </a:rPr>
              <a:t>5 s</a:t>
            </a:r>
            <a:r>
              <a:rPr lang="ar-EG" sz="3200" dirty="0">
                <a:latin typeface="Cambria Math" panose="02040503050406030204" pitchFamily="18" charset="0"/>
                <a:ea typeface="Cambria Math" panose="02040503050406030204" pitchFamily="18" charset="0"/>
                <a:cs typeface="Simple Bold Jut Out"/>
              </a:rPr>
              <a:t> فإحسب المسافة التي تقطعها السيارة خلال استخدام الفرملة</a:t>
            </a:r>
            <a:r>
              <a:rPr lang="ar-EG" sz="3200" dirty="0" smtClean="0">
                <a:latin typeface="Cambria Math" panose="02040503050406030204" pitchFamily="18" charset="0"/>
                <a:ea typeface="Cambria Math" panose="02040503050406030204" pitchFamily="18" charset="0"/>
                <a:cs typeface="Simple Bold Jut Out"/>
              </a:rPr>
              <a:t>.</a:t>
            </a:r>
            <a:endParaRPr lang="en-US" sz="3200" dirty="0">
              <a:latin typeface="Cambria Math" panose="02040503050406030204" pitchFamily="18" charset="0"/>
              <a:ea typeface="Cambria Math" panose="02040503050406030204" pitchFamily="18" charset="0"/>
              <a:cs typeface="Simple Bold Jut Out"/>
            </a:endParaRPr>
          </a:p>
        </p:txBody>
      </p:sp>
    </p:spTree>
    <p:extLst>
      <p:ext uri="{BB962C8B-B14F-4D97-AF65-F5344CB8AC3E}">
        <p14:creationId xmlns:p14="http://schemas.microsoft.com/office/powerpoint/2010/main" val="4051383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239730" y="476672"/>
                <a:ext cx="7704856" cy="6137834"/>
              </a:xfrm>
              <a:prstGeom prst="rect">
                <a:avLst/>
              </a:prstGeom>
            </p:spPr>
            <p:txBody>
              <a:bodyPr wrap="square">
                <a:spAutoFit/>
              </a:bodyPr>
              <a:lstStyle/>
              <a:p>
                <a:pPr marL="431800" lvl="1" algn="ctr">
                  <a:lnSpc>
                    <a:spcPct val="90000"/>
                  </a:lnSpc>
                  <a:spcBef>
                    <a:spcPct val="0"/>
                  </a:spcBef>
                </a:pPr>
                <a:r>
                  <a:rPr lang="ar-EG" sz="4000" b="1" dirty="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lvl="2">
                  <a:lnSpc>
                    <a:spcPct val="120000"/>
                  </a:lnSpc>
                </a:pPr>
                <a:r>
                  <a:rPr lang="ar-EG" sz="3600" b="1" dirty="0">
                    <a:latin typeface="Cambria Math" panose="02040503050406030204" pitchFamily="18" charset="0"/>
                    <a:cs typeface="Simple Bold Jut Out"/>
                  </a:rPr>
                  <a:t>المعطيات للحالة الأولي:</a:t>
                </a:r>
                <a:endParaRPr lang="en-US" sz="3600" b="1" dirty="0">
                  <a:latin typeface="Cambria Math" panose="02040503050406030204" pitchFamily="18" charset="0"/>
                  <a:cs typeface="Simple Bold Jut Out"/>
                </a:endParaRPr>
              </a:p>
              <a:p>
                <a:pPr lvl="3" algn="ctr">
                  <a:lnSpc>
                    <a:spcPct val="120000"/>
                  </a:lnSpc>
                </a:pPr>
                <a:r>
                  <a:rPr lang="en-US" sz="2400" dirty="0">
                    <a:latin typeface="Cambria Math" panose="02040503050406030204" pitchFamily="18" charset="0"/>
                    <a:cs typeface="Simple Bold Jut Out"/>
                  </a:rPr>
                  <a:t>(u = 0 ;  v = 72 km/h = 20 m/s  ; S = 500 m)</a:t>
                </a:r>
                <a:endParaRPr lang="en-US" sz="3200" b="1" dirty="0">
                  <a:solidFill>
                    <a:prstClr val="black"/>
                  </a:solidFill>
                  <a:latin typeface="Cambria Math" panose="02040503050406030204" pitchFamily="18" charset="0"/>
                  <a:cs typeface="Simple Bold Jut Out" pitchFamily="2" charset="-78"/>
                </a:endParaRPr>
              </a:p>
              <a:p>
                <a:pPr lvl="2">
                  <a:lnSpc>
                    <a:spcPct val="120000"/>
                  </a:lnSpc>
                </a:pPr>
                <a:r>
                  <a:rPr lang="ar-EG" sz="3600" b="1" dirty="0" smtClean="0">
                    <a:latin typeface="Cambria Math" panose="02040503050406030204" pitchFamily="18" charset="0"/>
                    <a:cs typeface="Simple Bold Jut Out"/>
                  </a:rPr>
                  <a:t>حساب </a:t>
                </a:r>
                <a:r>
                  <a:rPr lang="ar-EG" sz="3600" b="1" dirty="0">
                    <a:latin typeface="Cambria Math" panose="02040503050406030204" pitchFamily="18" charset="0"/>
                    <a:cs typeface="Simple Bold Jut Out"/>
                  </a:rPr>
                  <a:t>العجلة للسيارة:</a:t>
                </a:r>
                <a:endParaRPr lang="en-US" sz="3600" b="1" dirty="0">
                  <a:latin typeface="Cambria Math" panose="02040503050406030204" pitchFamily="18" charset="0"/>
                  <a:cs typeface="Simple Bold Jut Out"/>
                </a:endParaRPr>
              </a:p>
              <a:p>
                <a:pPr algn="ctr" rtl="0">
                  <a:lnSpc>
                    <a:spcPct val="120000"/>
                  </a:lnSpc>
                </a:pPr>
                <a14:m>
                  <m:oMath xmlns:m="http://schemas.openxmlformats.org/officeDocument/2006/math">
                    <m:r>
                      <a:rPr lang="ar-EG" sz="2800">
                        <a:latin typeface="Cambria Math" panose="02040503050406030204" pitchFamily="18" charset="0"/>
                        <a:cs typeface="Simple Bold Jut Out"/>
                      </a:rPr>
                      <m:t>∵</m:t>
                    </m:r>
                  </m:oMath>
                </a14:m>
                <a:r>
                  <a:rPr lang="ar-EG" sz="2800" dirty="0">
                    <a:latin typeface="Cambria Math" panose="02040503050406030204" pitchFamily="18" charset="0"/>
                    <a:cs typeface="Simple Bold Jut Out"/>
                  </a:rPr>
                  <a:t> </a:t>
                </a:r>
                <a:r>
                  <a:rPr lang="en-US" sz="2800" dirty="0">
                    <a:latin typeface="Cambria Math" panose="02040503050406030204" pitchFamily="18" charset="0"/>
                    <a:cs typeface="Simple Bold Jut Out"/>
                  </a:rPr>
                  <a:t>v</a:t>
                </a:r>
                <a:r>
                  <a:rPr lang="en-US" sz="2800" baseline="30000" dirty="0">
                    <a:latin typeface="Cambria Math" panose="02040503050406030204" pitchFamily="18" charset="0"/>
                    <a:cs typeface="Simple Bold Jut Out"/>
                  </a:rPr>
                  <a:t>2</a:t>
                </a:r>
                <a:r>
                  <a:rPr lang="en-US" sz="2800" dirty="0">
                    <a:latin typeface="Cambria Math" panose="02040503050406030204" pitchFamily="18" charset="0"/>
                    <a:cs typeface="Simple Bold Jut Out"/>
                  </a:rPr>
                  <a:t> = u</a:t>
                </a:r>
                <a:r>
                  <a:rPr lang="en-US" sz="2800" baseline="30000" dirty="0">
                    <a:latin typeface="Cambria Math" panose="02040503050406030204" pitchFamily="18" charset="0"/>
                    <a:cs typeface="Simple Bold Jut Out"/>
                  </a:rPr>
                  <a:t>2</a:t>
                </a:r>
                <a:r>
                  <a:rPr lang="en-US" sz="2800" dirty="0">
                    <a:latin typeface="Cambria Math" panose="02040503050406030204" pitchFamily="18" charset="0"/>
                    <a:cs typeface="Simple Bold Jut Out"/>
                  </a:rPr>
                  <a:t> + </a:t>
                </a:r>
                <a:r>
                  <a:rPr lang="en-US" sz="2800" dirty="0" smtClean="0">
                    <a:latin typeface="Cambria Math" panose="02040503050406030204" pitchFamily="18" charset="0"/>
                    <a:cs typeface="Simple Bold Jut Out"/>
                  </a:rPr>
                  <a:t>2</a:t>
                </a:r>
                <a:r>
                  <a:rPr lang="en-US" sz="2800" dirty="0" smtClean="0">
                    <a:latin typeface="Cambria Math" panose="02040503050406030204" pitchFamily="18" charset="0"/>
                    <a:cs typeface="Simple Bold Jut Out"/>
                    <a:sym typeface="Symbol"/>
                  </a:rPr>
                  <a:t></a:t>
                </a:r>
                <a:r>
                  <a:rPr lang="en-US" sz="2800" dirty="0" smtClean="0">
                    <a:latin typeface="Cambria Math" panose="02040503050406030204" pitchFamily="18" charset="0"/>
                    <a:cs typeface="Simple Bold Jut Out"/>
                  </a:rPr>
                  <a:t> a </a:t>
                </a:r>
                <a:r>
                  <a:rPr lang="en-US" sz="2800" dirty="0" smtClean="0">
                    <a:latin typeface="Cambria Math" panose="02040503050406030204" pitchFamily="18" charset="0"/>
                    <a:cs typeface="Simple Bold Jut Out"/>
                    <a:sym typeface="Symbol"/>
                  </a:rPr>
                  <a:t> </a:t>
                </a:r>
                <a:r>
                  <a:rPr lang="en-US" sz="2800" dirty="0" smtClean="0">
                    <a:latin typeface="Cambria Math" panose="02040503050406030204" pitchFamily="18" charset="0"/>
                    <a:cs typeface="Simple Bold Jut Out"/>
                  </a:rPr>
                  <a:t>s</a:t>
                </a:r>
                <a:endParaRPr lang="en-US" sz="2800" dirty="0">
                  <a:latin typeface="Cambria Math" panose="02040503050406030204" pitchFamily="18" charset="0"/>
                  <a:cs typeface="Simple Bold Jut Out"/>
                </a:endParaRPr>
              </a:p>
              <a:p>
                <a:pPr algn="ctr">
                  <a:lnSpc>
                    <a:spcPct val="12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(20)</a:t>
                </a:r>
                <a:r>
                  <a:rPr lang="en-US" sz="2800" baseline="30000" dirty="0">
                    <a:latin typeface="Cambria Math" panose="02040503050406030204" pitchFamily="18" charset="0"/>
                    <a:cs typeface="Simple Bold Jut Out"/>
                  </a:rPr>
                  <a:t>2</a:t>
                </a:r>
                <a:r>
                  <a:rPr lang="en-US" sz="2800" dirty="0">
                    <a:latin typeface="Cambria Math" panose="02040503050406030204" pitchFamily="18" charset="0"/>
                    <a:cs typeface="Simple Bold Jut Out"/>
                  </a:rPr>
                  <a:t> = 0 + </a:t>
                </a:r>
                <a:r>
                  <a:rPr lang="en-US" sz="2800" dirty="0" smtClean="0">
                    <a:latin typeface="Cambria Math" panose="02040503050406030204" pitchFamily="18" charset="0"/>
                    <a:cs typeface="Simple Bold Jut Out"/>
                  </a:rPr>
                  <a:t>2 </a:t>
                </a:r>
                <a:r>
                  <a:rPr lang="en-US" sz="2800" dirty="0" smtClean="0">
                    <a:latin typeface="Cambria Math" panose="02040503050406030204" pitchFamily="18" charset="0"/>
                    <a:cs typeface="Simple Bold Jut Out"/>
                    <a:sym typeface="Symbol"/>
                  </a:rPr>
                  <a:t> </a:t>
                </a:r>
                <a:r>
                  <a:rPr lang="en-US" sz="2800" dirty="0" smtClean="0">
                    <a:latin typeface="Cambria Math" panose="02040503050406030204" pitchFamily="18" charset="0"/>
                    <a:cs typeface="Simple Bold Jut Out"/>
                  </a:rPr>
                  <a:t>a </a:t>
                </a:r>
                <a:r>
                  <a:rPr lang="en-US" sz="2800" dirty="0" smtClean="0">
                    <a:latin typeface="Cambria Math" panose="02040503050406030204" pitchFamily="18" charset="0"/>
                    <a:cs typeface="Simple Bold Jut Out"/>
                    <a:sym typeface="Symbol"/>
                  </a:rPr>
                  <a:t></a:t>
                </a:r>
                <a:r>
                  <a:rPr lang="en-US" sz="2800" dirty="0" smtClean="0">
                    <a:latin typeface="Cambria Math" panose="02040503050406030204" pitchFamily="18" charset="0"/>
                    <a:cs typeface="Simple Bold Jut Out"/>
                  </a:rPr>
                  <a:t> </a:t>
                </a:r>
                <a:r>
                  <a:rPr lang="en-US" sz="2800" dirty="0">
                    <a:latin typeface="Cambria Math" panose="02040503050406030204" pitchFamily="18" charset="0"/>
                    <a:cs typeface="Simple Bold Jut Out"/>
                  </a:rPr>
                  <a:t>500 = 1000 a</a:t>
                </a:r>
              </a:p>
              <a:p>
                <a:pPr algn="ctr">
                  <a:lnSpc>
                    <a:spcPct val="120000"/>
                  </a:lnSpc>
                </a:pPr>
                <a:r>
                  <a:rPr lang="en-US" sz="2800" dirty="0" smtClean="0">
                    <a:latin typeface="Cambria Math" panose="02040503050406030204" pitchFamily="18" charset="0"/>
                    <a:cs typeface="Simple Bold Jut Out"/>
                    <a:sym typeface="Symbol"/>
                  </a:rPr>
                  <a:t></a:t>
                </a:r>
                <a:r>
                  <a:rPr lang="en-US" sz="2800" dirty="0" smtClean="0">
                    <a:latin typeface="Cambria Math" panose="02040503050406030204" pitchFamily="18" charset="0"/>
                    <a:cs typeface="Simple Bold Jut Out"/>
                  </a:rPr>
                  <a:t> a </a:t>
                </a:r>
                <a:r>
                  <a:rPr lang="en-US" sz="2800" dirty="0">
                    <a:latin typeface="Cambria Math" panose="02040503050406030204" pitchFamily="18" charset="0"/>
                    <a:cs typeface="Simple Bold Jut Out"/>
                  </a:rPr>
                  <a:t>= (20)</a:t>
                </a:r>
                <a:r>
                  <a:rPr lang="en-US" sz="2800" baseline="30000" dirty="0">
                    <a:latin typeface="Cambria Math" panose="02040503050406030204" pitchFamily="18" charset="0"/>
                    <a:cs typeface="Simple Bold Jut Out"/>
                  </a:rPr>
                  <a:t>2</a:t>
                </a:r>
                <a:r>
                  <a:rPr lang="en-US" sz="2800" dirty="0">
                    <a:latin typeface="Cambria Math" panose="02040503050406030204" pitchFamily="18" charset="0"/>
                    <a:cs typeface="Simple Bold Jut Out"/>
                  </a:rPr>
                  <a:t>/ 1000 = 0.4 </a:t>
                </a:r>
                <a:r>
                  <a:rPr lang="en-US" sz="2800" dirty="0" smtClean="0">
                    <a:latin typeface="Cambria Math" panose="02040503050406030204" pitchFamily="18" charset="0"/>
                    <a:cs typeface="Simple Bold Jut Out"/>
                  </a:rPr>
                  <a:t>m/s</a:t>
                </a:r>
                <a:r>
                  <a:rPr lang="en-US" sz="2800" baseline="30000" dirty="0" smtClean="0">
                    <a:latin typeface="Cambria Math" panose="02040503050406030204" pitchFamily="18" charset="0"/>
                    <a:cs typeface="Simple Bold Jut Out"/>
                    <a:sym typeface="Symbol"/>
                  </a:rPr>
                  <a:t>2</a:t>
                </a:r>
                <a:endParaRPr lang="ar-EG" sz="2800" baseline="30000" dirty="0" smtClean="0">
                  <a:latin typeface="Cambria Math" panose="02040503050406030204" pitchFamily="18" charset="0"/>
                  <a:cs typeface="Simple Bold Jut Out"/>
                  <a:sym typeface="Symbol"/>
                </a:endParaRPr>
              </a:p>
              <a:p>
                <a:pPr lvl="2">
                  <a:lnSpc>
                    <a:spcPct val="120000"/>
                  </a:lnSpc>
                </a:pPr>
                <a:r>
                  <a:rPr lang="ar-EG" sz="3600" b="1" dirty="0">
                    <a:latin typeface="Cambria Math" panose="02040503050406030204" pitchFamily="18" charset="0"/>
                    <a:cs typeface="Simple Bold Jut Out"/>
                  </a:rPr>
                  <a:t>حساب </a:t>
                </a:r>
                <a:r>
                  <a:rPr lang="ar-EG" sz="3600" b="1" dirty="0">
                    <a:latin typeface="Cambria Math" panose="02040503050406030204" pitchFamily="18" charset="0"/>
                    <a:cs typeface="Simple Bold Jut Out"/>
                  </a:rPr>
                  <a:t>الزمن:</a:t>
                </a:r>
                <a:endParaRPr lang="en-US" sz="3600" b="1" dirty="0">
                  <a:latin typeface="Cambria Math" panose="02040503050406030204" pitchFamily="18" charset="0"/>
                  <a:cs typeface="Simple Bold Jut Out"/>
                </a:endParaRPr>
              </a:p>
              <a:p>
                <a:pPr algn="ctr" rtl="0">
                  <a:lnSpc>
                    <a:spcPct val="120000"/>
                  </a:lnSpc>
                </a:pPr>
                <a14:m>
                  <m:oMath xmlns:m="http://schemas.openxmlformats.org/officeDocument/2006/math">
                    <m:r>
                      <a:rPr lang="ar-EG" sz="2800">
                        <a:latin typeface="Cambria Math" panose="02040503050406030204" pitchFamily="18" charset="0"/>
                        <a:cs typeface="Simple Bold Jut Out"/>
                      </a:rPr>
                      <m:t>∵</m:t>
                    </m:r>
                  </m:oMath>
                </a14:m>
                <a:r>
                  <a:rPr lang="ar-EG" sz="2800" dirty="0">
                    <a:latin typeface="Cambria Math" panose="02040503050406030204" pitchFamily="18" charset="0"/>
                    <a:cs typeface="Simple Bold Jut Out"/>
                  </a:rPr>
                  <a:t>  </a:t>
                </a:r>
                <a:r>
                  <a:rPr lang="en-US" sz="2800" dirty="0">
                    <a:latin typeface="Cambria Math" panose="02040503050406030204" pitchFamily="18" charset="0"/>
                    <a:cs typeface="Simple Bold Jut Out"/>
                  </a:rPr>
                  <a:t>v = u + </a:t>
                </a:r>
                <a:r>
                  <a:rPr lang="en-US" sz="2800" dirty="0" smtClean="0">
                    <a:latin typeface="Cambria Math" panose="02040503050406030204" pitchFamily="18" charset="0"/>
                    <a:cs typeface="Simple Bold Jut Out"/>
                  </a:rPr>
                  <a:t>a </a:t>
                </a:r>
                <a:r>
                  <a:rPr lang="en-US" sz="2800" dirty="0" smtClean="0">
                    <a:latin typeface="Cambria Math" panose="02040503050406030204" pitchFamily="18" charset="0"/>
                    <a:cs typeface="Simple Bold Jut Out"/>
                    <a:sym typeface="Symbol"/>
                  </a:rPr>
                  <a:t> </a:t>
                </a:r>
                <a:r>
                  <a:rPr lang="en-US" sz="2800" dirty="0" smtClean="0">
                    <a:latin typeface="Cambria Math" panose="02040503050406030204" pitchFamily="18" charset="0"/>
                    <a:cs typeface="Simple Bold Jut Out"/>
                  </a:rPr>
                  <a:t>t </a:t>
                </a:r>
                <a:endParaRPr lang="en-US" sz="2800" dirty="0">
                  <a:latin typeface="Cambria Math" panose="02040503050406030204" pitchFamily="18" charset="0"/>
                  <a:cs typeface="Simple Bold Jut Out"/>
                </a:endParaRPr>
              </a:p>
              <a:p>
                <a:pPr algn="ctr">
                  <a:lnSpc>
                    <a:spcPct val="12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20 = 0 + </a:t>
                </a:r>
                <a:r>
                  <a:rPr lang="en-US" sz="2800" dirty="0" smtClean="0">
                    <a:latin typeface="Cambria Math" panose="02040503050406030204" pitchFamily="18" charset="0"/>
                    <a:cs typeface="Simple Bold Jut Out"/>
                  </a:rPr>
                  <a:t>0.4 </a:t>
                </a:r>
                <a:r>
                  <a:rPr lang="en-US" sz="2800" dirty="0" smtClean="0">
                    <a:latin typeface="Cambria Math" panose="02040503050406030204" pitchFamily="18" charset="0"/>
                    <a:cs typeface="Simple Bold Jut Out"/>
                    <a:sym typeface="Symbol"/>
                  </a:rPr>
                  <a:t></a:t>
                </a:r>
                <a:r>
                  <a:rPr lang="en-US" sz="2800" dirty="0" smtClean="0">
                    <a:latin typeface="Cambria Math" panose="02040503050406030204" pitchFamily="18" charset="0"/>
                    <a:cs typeface="Simple Bold Jut Out"/>
                  </a:rPr>
                  <a:t> </a:t>
                </a:r>
                <a:r>
                  <a:rPr lang="en-US" sz="2800" dirty="0">
                    <a:latin typeface="Cambria Math" panose="02040503050406030204" pitchFamily="18" charset="0"/>
                    <a:cs typeface="Simple Bold Jut Out"/>
                  </a:rPr>
                  <a:t>t </a:t>
                </a:r>
              </a:p>
              <a:p>
                <a:pPr algn="ctr">
                  <a:lnSpc>
                    <a:spcPct val="12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t = 20/0.4 = 50 </a:t>
                </a:r>
                <a:r>
                  <a:rPr lang="en-US" sz="2800" dirty="0" smtClean="0">
                    <a:latin typeface="Cambria Math" panose="02040503050406030204" pitchFamily="18" charset="0"/>
                    <a:cs typeface="Simple Bold Jut Out"/>
                  </a:rPr>
                  <a:t>s</a:t>
                </a:r>
                <a:endParaRPr lang="en-US" sz="2800" dirty="0">
                  <a:latin typeface="Cambria Math" panose="02040503050406030204" pitchFamily="18" charset="0"/>
                  <a:cs typeface="Simple Bold Jut Out"/>
                </a:endParaRPr>
              </a:p>
            </p:txBody>
          </p:sp>
        </mc:Choice>
        <mc:Fallback>
          <p:sp>
            <p:nvSpPr>
              <p:cNvPr id="5" name="Rectangle 4"/>
              <p:cNvSpPr>
                <a:spLocks noRot="1" noChangeAspect="1" noMove="1" noResize="1" noEditPoints="1" noAdjustHandles="1" noChangeArrowheads="1" noChangeShapeType="1" noTextEdit="1"/>
              </p:cNvSpPr>
              <p:nvPr/>
            </p:nvSpPr>
            <p:spPr>
              <a:xfrm>
                <a:off x="1239730" y="476672"/>
                <a:ext cx="7704856" cy="6137834"/>
              </a:xfrm>
              <a:prstGeom prst="rect">
                <a:avLst/>
              </a:prstGeom>
              <a:blipFill rotWithShape="1">
                <a:blip r:embed="rId2"/>
                <a:stretch>
                  <a:fillRect t="-2781" b="-1787"/>
                </a:stretch>
              </a:blipFill>
            </p:spPr>
            <p:txBody>
              <a:bodyPr/>
              <a:lstStyle/>
              <a:p>
                <a:r>
                  <a:rPr lang="ar-EG">
                    <a:noFill/>
                  </a:rPr>
                  <a:t> </a:t>
                </a:r>
              </a:p>
            </p:txBody>
          </p:sp>
        </mc:Fallback>
      </mc:AlternateContent>
    </p:spTree>
    <p:extLst>
      <p:ext uri="{BB962C8B-B14F-4D97-AF65-F5344CB8AC3E}">
        <p14:creationId xmlns:p14="http://schemas.microsoft.com/office/powerpoint/2010/main" val="4236340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259632" y="404664"/>
                <a:ext cx="7704856" cy="5706177"/>
              </a:xfrm>
              <a:prstGeom prst="rect">
                <a:avLst/>
              </a:prstGeom>
            </p:spPr>
            <p:txBody>
              <a:bodyPr wrap="square">
                <a:spAutoFit/>
              </a:bodyPr>
              <a:lstStyle/>
              <a:p>
                <a:pPr lvl="2">
                  <a:lnSpc>
                    <a:spcPct val="120000"/>
                  </a:lnSpc>
                </a:pPr>
                <a:r>
                  <a:rPr lang="ar-EG" sz="3600" b="1" dirty="0" smtClean="0">
                    <a:latin typeface="Cambria Math" panose="02040503050406030204" pitchFamily="18" charset="0"/>
                    <a:cs typeface="Simple Bold Jut Out"/>
                  </a:rPr>
                  <a:t>المعطيات </a:t>
                </a:r>
                <a:r>
                  <a:rPr lang="ar-EG" sz="3600" b="1" dirty="0">
                    <a:latin typeface="Cambria Math" panose="02040503050406030204" pitchFamily="18" charset="0"/>
                    <a:cs typeface="Simple Bold Jut Out"/>
                  </a:rPr>
                  <a:t>للحالة الثانية:</a:t>
                </a:r>
                <a:endParaRPr lang="en-US" sz="3600" b="1" dirty="0">
                  <a:latin typeface="Cambria Math" panose="02040503050406030204" pitchFamily="18" charset="0"/>
                  <a:cs typeface="Simple Bold Jut Out"/>
                </a:endParaRPr>
              </a:p>
              <a:p>
                <a:pPr algn="ctr" rtl="0">
                  <a:lnSpc>
                    <a:spcPct val="120000"/>
                  </a:lnSpc>
                </a:pPr>
                <a:r>
                  <a:rPr lang="en-US" sz="2800" dirty="0">
                    <a:latin typeface="Cambria Math" panose="02040503050406030204" pitchFamily="18" charset="0"/>
                    <a:cs typeface="Simple Bold Jut Out"/>
                  </a:rPr>
                  <a:t>(u = 20 m/s ; v = 25 m/s ; t = 10 s)</a:t>
                </a:r>
              </a:p>
              <a:p>
                <a:pPr lvl="2">
                  <a:lnSpc>
                    <a:spcPct val="120000"/>
                  </a:lnSpc>
                </a:pPr>
                <a:r>
                  <a:rPr lang="ar-EG" sz="3600" b="1" dirty="0">
                    <a:latin typeface="Cambria Math" panose="02040503050406030204" pitchFamily="18" charset="0"/>
                    <a:cs typeface="Simple Bold Jut Out"/>
                  </a:rPr>
                  <a:t>حساب العجلة للسيارة:</a:t>
                </a:r>
                <a:endParaRPr lang="en-US" sz="3600" b="1" dirty="0">
                  <a:latin typeface="Cambria Math" panose="02040503050406030204" pitchFamily="18" charset="0"/>
                  <a:cs typeface="Simple Bold Jut Out"/>
                </a:endParaRPr>
              </a:p>
              <a:p>
                <a:pPr algn="ctr" rtl="0">
                  <a:lnSpc>
                    <a:spcPct val="120000"/>
                  </a:lnSpc>
                </a:pPr>
                <a14:m>
                  <m:oMath xmlns:m="http://schemas.openxmlformats.org/officeDocument/2006/math">
                    <m:r>
                      <a:rPr lang="ar-EG" sz="2800">
                        <a:latin typeface="Cambria Math" panose="02040503050406030204" pitchFamily="18" charset="0"/>
                        <a:cs typeface="Simple Bold Jut Out"/>
                      </a:rPr>
                      <m:t>∵</m:t>
                    </m:r>
                  </m:oMath>
                </a14:m>
                <a:r>
                  <a:rPr lang="ar-EG" sz="2800" dirty="0">
                    <a:latin typeface="Cambria Math" panose="02040503050406030204" pitchFamily="18" charset="0"/>
                    <a:cs typeface="Simple Bold Jut Out"/>
                  </a:rPr>
                  <a:t> </a:t>
                </a:r>
                <a:r>
                  <a:rPr lang="en-US" sz="2800" dirty="0">
                    <a:latin typeface="Cambria Math" panose="02040503050406030204" pitchFamily="18" charset="0"/>
                    <a:cs typeface="Simple Bold Jut Out"/>
                  </a:rPr>
                  <a:t>v = u + </a:t>
                </a:r>
                <a:r>
                  <a:rPr lang="en-US" sz="2800" dirty="0" smtClean="0">
                    <a:latin typeface="Cambria Math" panose="02040503050406030204" pitchFamily="18" charset="0"/>
                    <a:cs typeface="Simple Bold Jut Out"/>
                  </a:rPr>
                  <a:t>a </a:t>
                </a:r>
                <a:r>
                  <a:rPr lang="en-US" sz="2800" dirty="0" smtClean="0">
                    <a:latin typeface="Cambria Math" panose="02040503050406030204" pitchFamily="18" charset="0"/>
                    <a:cs typeface="Simple Bold Jut Out"/>
                    <a:sym typeface="Symbol"/>
                  </a:rPr>
                  <a:t> </a:t>
                </a:r>
                <a:r>
                  <a:rPr lang="en-US" sz="2800" dirty="0" smtClean="0">
                    <a:latin typeface="Cambria Math" panose="02040503050406030204" pitchFamily="18" charset="0"/>
                    <a:cs typeface="Simple Bold Jut Out"/>
                  </a:rPr>
                  <a:t>t </a:t>
                </a:r>
                <a:endParaRPr lang="en-US" sz="2800" dirty="0">
                  <a:latin typeface="Cambria Math" panose="02040503050406030204" pitchFamily="18" charset="0"/>
                  <a:cs typeface="Simple Bold Jut Out"/>
                </a:endParaRPr>
              </a:p>
              <a:p>
                <a:pPr algn="ctr">
                  <a:lnSpc>
                    <a:spcPct val="12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25 = 20 + a </a:t>
                </a:r>
                <a:r>
                  <a:rPr lang="en-US" sz="2800" dirty="0">
                    <a:latin typeface="Cambria Math" panose="02040503050406030204" pitchFamily="18" charset="0"/>
                    <a:cs typeface="Simple Bold Jut Out"/>
                    <a:sym typeface="Symbol"/>
                  </a:rPr>
                  <a:t></a:t>
                </a:r>
                <a:r>
                  <a:rPr lang="en-US" sz="2800" dirty="0" smtClean="0">
                    <a:latin typeface="Cambria Math" panose="02040503050406030204" pitchFamily="18" charset="0"/>
                    <a:cs typeface="Simple Bold Jut Out"/>
                  </a:rPr>
                  <a:t> </a:t>
                </a:r>
                <a:r>
                  <a:rPr lang="en-US" sz="2800" dirty="0">
                    <a:latin typeface="Cambria Math" panose="02040503050406030204" pitchFamily="18" charset="0"/>
                    <a:cs typeface="Simple Bold Jut Out"/>
                  </a:rPr>
                  <a:t>10</a:t>
                </a:r>
              </a:p>
              <a:p>
                <a:pPr algn="ctr">
                  <a:lnSpc>
                    <a:spcPct val="12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a = (25 – 20)/10 = 0.5 m/s</a:t>
                </a:r>
                <a:r>
                  <a:rPr lang="en-US" sz="2800" baseline="30000" dirty="0">
                    <a:latin typeface="Cambria Math" panose="02040503050406030204" pitchFamily="18" charset="0"/>
                    <a:cs typeface="Simple Bold Jut Out"/>
                  </a:rPr>
                  <a:t>2</a:t>
                </a:r>
              </a:p>
              <a:p>
                <a:pPr lvl="2">
                  <a:lnSpc>
                    <a:spcPct val="120000"/>
                  </a:lnSpc>
                </a:pPr>
                <a:r>
                  <a:rPr lang="ar-EG" sz="3600" b="1" dirty="0">
                    <a:latin typeface="Cambria Math" panose="02040503050406030204" pitchFamily="18" charset="0"/>
                    <a:cs typeface="Simple Bold Jut Out"/>
                  </a:rPr>
                  <a:t>حساب المسافة:</a:t>
                </a:r>
                <a:endParaRPr lang="en-US" sz="3600" b="1" dirty="0">
                  <a:latin typeface="Cambria Math" panose="02040503050406030204" pitchFamily="18" charset="0"/>
                  <a:cs typeface="Simple Bold Jut Out"/>
                </a:endParaRPr>
              </a:p>
              <a:p>
                <a:pPr algn="ctr" rtl="0">
                  <a:lnSpc>
                    <a:spcPct val="120000"/>
                  </a:lnSpc>
                </a:pPr>
                <a14:m>
                  <m:oMath xmlns:m="http://schemas.openxmlformats.org/officeDocument/2006/math">
                    <m:r>
                      <a:rPr lang="en-US" sz="2800" i="1" smtClean="0">
                        <a:latin typeface="Cambria Math"/>
                        <a:ea typeface="Cambria Math"/>
                        <a:cs typeface="Simple Bold Jut Out"/>
                      </a:rPr>
                      <m:t>∵</m:t>
                    </m:r>
                  </m:oMath>
                </a14:m>
                <a:r>
                  <a:rPr lang="en-US" sz="2800" dirty="0" smtClean="0">
                    <a:latin typeface="Cambria Math" panose="02040503050406030204" pitchFamily="18" charset="0"/>
                    <a:cs typeface="Simple Bold Jut Out"/>
                  </a:rPr>
                  <a:t> s </a:t>
                </a:r>
                <a:r>
                  <a:rPr lang="en-US" sz="2800" dirty="0">
                    <a:latin typeface="Cambria Math" panose="02040503050406030204" pitchFamily="18" charset="0"/>
                    <a:cs typeface="Simple Bold Jut Out"/>
                  </a:rPr>
                  <a:t>= </a:t>
                </a:r>
                <a:r>
                  <a:rPr lang="en-US" sz="2800" dirty="0" smtClean="0">
                    <a:latin typeface="Cambria Math" panose="02040503050406030204" pitchFamily="18" charset="0"/>
                    <a:cs typeface="Simple Bold Jut Out"/>
                  </a:rPr>
                  <a:t>u</a:t>
                </a:r>
                <a:r>
                  <a:rPr lang="en-US" sz="2800" dirty="0">
                    <a:latin typeface="Cambria Math" panose="02040503050406030204" pitchFamily="18" charset="0"/>
                    <a:cs typeface="Simple Bold Jut Out"/>
                    <a:sym typeface="Symbol"/>
                  </a:rPr>
                  <a:t>  </a:t>
                </a:r>
                <a:r>
                  <a:rPr lang="en-US" sz="2800" dirty="0" smtClean="0">
                    <a:latin typeface="Cambria Math" panose="02040503050406030204" pitchFamily="18" charset="0"/>
                    <a:cs typeface="Simple Bold Jut Out"/>
                  </a:rPr>
                  <a:t>t </a:t>
                </a:r>
                <a:r>
                  <a:rPr lang="en-US" sz="2800" dirty="0">
                    <a:latin typeface="Cambria Math" panose="02040503050406030204" pitchFamily="18" charset="0"/>
                    <a:cs typeface="Simple Bold Jut Out"/>
                  </a:rPr>
                  <a:t>+1/2 </a:t>
                </a:r>
                <a:r>
                  <a:rPr lang="en-US" sz="2800" dirty="0" smtClean="0">
                    <a:latin typeface="Cambria Math" panose="02040503050406030204" pitchFamily="18" charset="0"/>
                    <a:cs typeface="Simple Bold Jut Out"/>
                    <a:sym typeface="Symbol"/>
                  </a:rPr>
                  <a:t> </a:t>
                </a:r>
                <a:r>
                  <a:rPr lang="en-US" sz="2800" dirty="0" smtClean="0">
                    <a:latin typeface="Cambria Math" panose="02040503050406030204" pitchFamily="18" charset="0"/>
                    <a:cs typeface="Simple Bold Jut Out"/>
                  </a:rPr>
                  <a:t>a</a:t>
                </a:r>
                <a:r>
                  <a:rPr lang="en-US" sz="2800" dirty="0" smtClean="0">
                    <a:latin typeface="Cambria Math" panose="02040503050406030204" pitchFamily="18" charset="0"/>
                    <a:cs typeface="Simple Bold Jut Out"/>
                    <a:sym typeface="Symbol"/>
                  </a:rPr>
                  <a:t> </a:t>
                </a:r>
                <a:r>
                  <a:rPr lang="en-US" sz="2800" dirty="0">
                    <a:latin typeface="Cambria Math" panose="02040503050406030204" pitchFamily="18" charset="0"/>
                    <a:cs typeface="Simple Bold Jut Out"/>
                    <a:sym typeface="Symbol"/>
                  </a:rPr>
                  <a:t> </a:t>
                </a:r>
                <a:r>
                  <a:rPr lang="en-US" sz="2800" dirty="0" smtClean="0">
                    <a:latin typeface="Cambria Math" panose="02040503050406030204" pitchFamily="18" charset="0"/>
                    <a:cs typeface="Simple Bold Jut Out"/>
                  </a:rPr>
                  <a:t>t </a:t>
                </a:r>
                <a:r>
                  <a:rPr lang="en-US" sz="2800" baseline="30000" dirty="0" smtClean="0">
                    <a:latin typeface="Cambria Math" panose="02040503050406030204" pitchFamily="18" charset="0"/>
                    <a:cs typeface="Simple Bold Jut Out"/>
                  </a:rPr>
                  <a:t>2</a:t>
                </a:r>
                <a:endParaRPr lang="en-US" sz="2800" baseline="30000" dirty="0">
                  <a:latin typeface="Cambria Math" panose="02040503050406030204" pitchFamily="18" charset="0"/>
                  <a:cs typeface="Simple Bold Jut Out"/>
                </a:endParaRPr>
              </a:p>
              <a:p>
                <a:pPr algn="ctr">
                  <a:lnSpc>
                    <a:spcPct val="12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s = 20</a:t>
                </a: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10 + 1/2</a:t>
                </a: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0.5</a:t>
                </a: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(10)</a:t>
                </a:r>
                <a:r>
                  <a:rPr lang="en-US" sz="2800" baseline="30000" dirty="0">
                    <a:latin typeface="Cambria Math" panose="02040503050406030204" pitchFamily="18" charset="0"/>
                    <a:cs typeface="Simple Bold Jut Out"/>
                  </a:rPr>
                  <a:t>2</a:t>
                </a:r>
                <a:r>
                  <a:rPr lang="en-US" sz="2800" dirty="0">
                    <a:latin typeface="Cambria Math" panose="02040503050406030204" pitchFamily="18" charset="0"/>
                    <a:cs typeface="Simple Bold Jut Out"/>
                  </a:rPr>
                  <a:t> </a:t>
                </a:r>
              </a:p>
              <a:p>
                <a:pPr algn="ctr">
                  <a:lnSpc>
                    <a:spcPct val="12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s = 225 </a:t>
                </a:r>
                <a:r>
                  <a:rPr lang="en-US" sz="2800" dirty="0" smtClean="0">
                    <a:latin typeface="Cambria Math" panose="02040503050406030204" pitchFamily="18" charset="0"/>
                    <a:cs typeface="Simple Bold Jut Out"/>
                  </a:rPr>
                  <a:t>m</a:t>
                </a:r>
                <a:endParaRPr lang="en-US" sz="2800" dirty="0">
                  <a:latin typeface="Cambria Math" panose="02040503050406030204" pitchFamily="18" charset="0"/>
                  <a:cs typeface="Simple Bold Jut Out"/>
                </a:endParaRPr>
              </a:p>
            </p:txBody>
          </p:sp>
        </mc:Choice>
        <mc:Fallback>
          <p:sp>
            <p:nvSpPr>
              <p:cNvPr id="5" name="Rectangle 4"/>
              <p:cNvSpPr>
                <a:spLocks noRot="1" noChangeAspect="1" noMove="1" noResize="1" noEditPoints="1" noAdjustHandles="1" noChangeArrowheads="1" noChangeShapeType="1" noTextEdit="1"/>
              </p:cNvSpPr>
              <p:nvPr/>
            </p:nvSpPr>
            <p:spPr>
              <a:xfrm>
                <a:off x="1259632" y="404664"/>
                <a:ext cx="7704856" cy="5706177"/>
              </a:xfrm>
              <a:prstGeom prst="rect">
                <a:avLst/>
              </a:prstGeom>
              <a:blipFill rotWithShape="1">
                <a:blip r:embed="rId2"/>
                <a:stretch>
                  <a:fillRect b="-1175"/>
                </a:stretch>
              </a:blipFill>
            </p:spPr>
            <p:txBody>
              <a:bodyPr/>
              <a:lstStyle/>
              <a:p>
                <a:r>
                  <a:rPr lang="ar-EG">
                    <a:noFill/>
                  </a:rPr>
                  <a:t> </a:t>
                </a:r>
              </a:p>
            </p:txBody>
          </p:sp>
        </mc:Fallback>
      </mc:AlternateContent>
    </p:spTree>
    <p:extLst>
      <p:ext uri="{BB962C8B-B14F-4D97-AF65-F5344CB8AC3E}">
        <p14:creationId xmlns:p14="http://schemas.microsoft.com/office/powerpoint/2010/main" val="1274471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259632" y="908720"/>
                <a:ext cx="7704856" cy="4782848"/>
              </a:xfrm>
              <a:prstGeom prst="rect">
                <a:avLst/>
              </a:prstGeom>
            </p:spPr>
            <p:txBody>
              <a:bodyPr wrap="square">
                <a:spAutoFit/>
              </a:bodyPr>
              <a:lstStyle/>
              <a:p>
                <a:pPr lvl="1">
                  <a:lnSpc>
                    <a:spcPct val="150000"/>
                  </a:lnSpc>
                </a:pPr>
                <a:r>
                  <a:rPr lang="ar-EG" sz="3600" b="1" dirty="0">
                    <a:latin typeface="Cambria Math" panose="02040503050406030204" pitchFamily="18" charset="0"/>
                    <a:cs typeface="Simple Bold Jut Out"/>
                  </a:rPr>
                  <a:t>المعطيات </a:t>
                </a:r>
                <a:r>
                  <a:rPr lang="ar-EG" sz="3600" b="1" dirty="0">
                    <a:latin typeface="Cambria Math" panose="02040503050406030204" pitchFamily="18" charset="0"/>
                    <a:cs typeface="Simple Bold Jut Out"/>
                  </a:rPr>
                  <a:t>للحالة الثالثة:</a:t>
                </a:r>
                <a:endParaRPr lang="en-US" sz="3600" b="1" dirty="0">
                  <a:latin typeface="Cambria Math" panose="02040503050406030204" pitchFamily="18" charset="0"/>
                  <a:cs typeface="Simple Bold Jut Out"/>
                </a:endParaRPr>
              </a:p>
              <a:p>
                <a:pPr algn="ctr">
                  <a:lnSpc>
                    <a:spcPct val="150000"/>
                  </a:lnSpc>
                </a:pPr>
                <a:r>
                  <a:rPr lang="en-US" sz="2800" dirty="0">
                    <a:latin typeface="Cambria Math" panose="02040503050406030204" pitchFamily="18" charset="0"/>
                    <a:cs typeface="Simple Bold Jut Out"/>
                  </a:rPr>
                  <a:t>(u = 25 m/s ; v = 0 ; t = 5 s)</a:t>
                </a:r>
              </a:p>
              <a:p>
                <a:pPr lvl="1">
                  <a:lnSpc>
                    <a:spcPct val="150000"/>
                  </a:lnSpc>
                </a:pPr>
                <a:r>
                  <a:rPr lang="ar-EG" sz="3600" b="1" dirty="0">
                    <a:latin typeface="Cambria Math" panose="02040503050406030204" pitchFamily="18" charset="0"/>
                    <a:cs typeface="Simple Bold Jut Out"/>
                  </a:rPr>
                  <a:t>حساب المسافة خلال استخدام الفرملة:</a:t>
                </a:r>
                <a:endParaRPr lang="en-US" sz="3600" b="1" dirty="0">
                  <a:latin typeface="Cambria Math" panose="02040503050406030204" pitchFamily="18" charset="0"/>
                  <a:cs typeface="Simple Bold Jut Out"/>
                </a:endParaRPr>
              </a:p>
              <a:p>
                <a:pPr algn="ctr" rtl="0">
                  <a:lnSpc>
                    <a:spcPct val="150000"/>
                  </a:lnSpc>
                </a:pPr>
                <a14:m>
                  <m:oMath xmlns:m="http://schemas.openxmlformats.org/officeDocument/2006/math">
                    <m:r>
                      <a:rPr lang="ar-EG" sz="2800">
                        <a:latin typeface="Cambria Math" panose="02040503050406030204" pitchFamily="18" charset="0"/>
                        <a:cs typeface="Simple Bold Jut Out"/>
                      </a:rPr>
                      <m:t>∵</m:t>
                    </m:r>
                    <m:r>
                      <a:rPr lang="ar-EG" sz="2800" i="1">
                        <a:latin typeface="Cambria Math" panose="02040503050406030204" pitchFamily="18" charset="0"/>
                        <a:cs typeface="Simple Bold Jut Out"/>
                      </a:rPr>
                      <m:t> </m:t>
                    </m:r>
                  </m:oMath>
                </a14:m>
                <a:r>
                  <a:rPr lang="en-US" sz="2800" dirty="0" smtClean="0">
                    <a:latin typeface="Cambria Math" panose="02040503050406030204" pitchFamily="18" charset="0"/>
                    <a:cs typeface="Simple Bold Jut Out"/>
                  </a:rPr>
                  <a:t>s </a:t>
                </a:r>
                <a:r>
                  <a:rPr lang="en-US" sz="2800" dirty="0">
                    <a:latin typeface="Cambria Math" panose="02040503050406030204" pitchFamily="18" charset="0"/>
                    <a:cs typeface="Simple Bold Jut Out"/>
                  </a:rPr>
                  <a:t>= ((u +v)/2</a:t>
                </a:r>
                <a:r>
                  <a:rPr lang="en-US" sz="2800" dirty="0" smtClean="0">
                    <a:latin typeface="Cambria Math" panose="02040503050406030204" pitchFamily="18" charset="0"/>
                    <a:cs typeface="Simple Bold Jut Out"/>
                  </a:rPr>
                  <a:t>) </a:t>
                </a:r>
                <a:r>
                  <a:rPr lang="en-US" sz="2800" dirty="0" smtClean="0">
                    <a:latin typeface="Cambria Math" panose="02040503050406030204" pitchFamily="18" charset="0"/>
                    <a:cs typeface="Simple Bold Jut Out"/>
                    <a:sym typeface="Symbol"/>
                  </a:rPr>
                  <a:t> </a:t>
                </a:r>
                <a:r>
                  <a:rPr lang="en-US" sz="2800" dirty="0" smtClean="0">
                    <a:latin typeface="Cambria Math" panose="02040503050406030204" pitchFamily="18" charset="0"/>
                    <a:cs typeface="Simple Bold Jut Out"/>
                  </a:rPr>
                  <a:t>t</a:t>
                </a:r>
                <a:endParaRPr lang="en-US" sz="2800" dirty="0">
                  <a:latin typeface="Cambria Math" panose="02040503050406030204" pitchFamily="18" charset="0"/>
                  <a:cs typeface="Simple Bold Jut Out"/>
                </a:endParaRPr>
              </a:p>
              <a:p>
                <a:pPr algn="ctr">
                  <a:lnSpc>
                    <a:spcPct val="15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s = ((25+0)/2) </a:t>
                </a: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 5</a:t>
                </a:r>
              </a:p>
              <a:p>
                <a:pPr algn="ctr">
                  <a:lnSpc>
                    <a:spcPct val="150000"/>
                  </a:lnSpc>
                </a:pPr>
                <a:r>
                  <a:rPr lang="en-US" sz="2800" dirty="0">
                    <a:latin typeface="Cambria Math" panose="02040503050406030204" pitchFamily="18" charset="0"/>
                    <a:cs typeface="Simple Bold Jut Out"/>
                    <a:sym typeface="Symbol"/>
                  </a:rPr>
                  <a:t></a:t>
                </a:r>
                <a:r>
                  <a:rPr lang="en-US" sz="2800" dirty="0">
                    <a:latin typeface="Cambria Math" panose="02040503050406030204" pitchFamily="18" charset="0"/>
                    <a:cs typeface="Simple Bold Jut Out"/>
                  </a:rPr>
                  <a:t>s = 62.5 m</a:t>
                </a:r>
              </a:p>
              <a:p>
                <a:pPr lvl="1" algn="just">
                  <a:lnSpc>
                    <a:spcPct val="90000"/>
                  </a:lnSpc>
                </a:pPr>
                <a:endParaRPr lang="en-US" sz="3200" b="1" dirty="0">
                  <a:solidFill>
                    <a:prstClr val="black"/>
                  </a:solidFill>
                  <a:latin typeface="Cambria Math" panose="02040503050406030204" pitchFamily="18" charset="0"/>
                  <a:cs typeface="Simple Bold Jut Out" pitchFamily="2" charset="-78"/>
                </a:endParaRPr>
              </a:p>
            </p:txBody>
          </p:sp>
        </mc:Choice>
        <mc:Fallback>
          <p:sp>
            <p:nvSpPr>
              <p:cNvPr id="5" name="Rectangle 4"/>
              <p:cNvSpPr>
                <a:spLocks noRot="1" noChangeAspect="1" noMove="1" noResize="1" noEditPoints="1" noAdjustHandles="1" noChangeArrowheads="1" noChangeShapeType="1" noTextEdit="1"/>
              </p:cNvSpPr>
              <p:nvPr/>
            </p:nvSpPr>
            <p:spPr>
              <a:xfrm>
                <a:off x="1259632" y="908720"/>
                <a:ext cx="7704856" cy="4782848"/>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1442979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32656"/>
            <a:ext cx="7498080" cy="720080"/>
          </a:xfrm>
        </p:spPr>
        <p:txBody>
          <a:bodyPr>
            <a:noAutofit/>
          </a:bodyPr>
          <a:lstStyle/>
          <a:p>
            <a:pPr marL="431800" algn="ctr">
              <a:lnSpc>
                <a:spcPct val="90000"/>
              </a:lnSpc>
            </a:pPr>
            <a:r>
              <a:rPr lang="ar-EG" sz="4000" b="1" dirty="0" smtClean="0">
                <a:solidFill>
                  <a:prstClr val="black"/>
                </a:solidFill>
                <a:latin typeface="Cambria Math" panose="02040503050406030204" pitchFamily="18" charset="0"/>
                <a:cs typeface="Simple Bold Jut Out" pitchFamily="2" charset="-78"/>
              </a:rPr>
              <a:t>تمرين محلول </a:t>
            </a:r>
            <a:r>
              <a:rPr lang="en-US" sz="2800" b="1" dirty="0" smtClean="0">
                <a:solidFill>
                  <a:prstClr val="black"/>
                </a:solidFill>
                <a:latin typeface="Cambria Math" panose="02040503050406030204" pitchFamily="18" charset="0"/>
                <a:cs typeface="Simple Bold Jut Out" pitchFamily="2" charset="-78"/>
              </a:rPr>
              <a:t>(2)</a:t>
            </a:r>
            <a:endParaRPr lang="en-US" sz="3200" b="1" dirty="0">
              <a:solidFill>
                <a:prstClr val="black"/>
              </a:solidFill>
              <a:latin typeface="Cambria Math" panose="02040503050406030204" pitchFamily="18" charset="0"/>
              <a:ea typeface="Cambria Math" panose="02040503050406030204" pitchFamily="18" charset="0"/>
              <a:cs typeface="Simple Bold Jut Out" pitchFamily="2" charset="-78"/>
            </a:endParaRPr>
          </a:p>
        </p:txBody>
      </p:sp>
      <p:sp>
        <p:nvSpPr>
          <p:cNvPr id="5" name="Rectangle 4"/>
          <p:cNvSpPr/>
          <p:nvPr/>
        </p:nvSpPr>
        <p:spPr>
          <a:xfrm>
            <a:off x="1259632" y="1052736"/>
            <a:ext cx="7704856" cy="4616648"/>
          </a:xfrm>
          <a:prstGeom prst="rect">
            <a:avLst/>
          </a:prstGeom>
        </p:spPr>
        <p:txBody>
          <a:bodyPr wrap="square">
            <a:spAutoFit/>
          </a:bodyPr>
          <a:lstStyle/>
          <a:p>
            <a:pPr marL="431800" algn="just">
              <a:lnSpc>
                <a:spcPct val="150000"/>
              </a:lnSpc>
            </a:pPr>
            <a:r>
              <a:rPr lang="ar-EG" sz="3200" dirty="0">
                <a:latin typeface="Cambria Math"/>
                <a:ea typeface="Calibri"/>
                <a:cs typeface="Simple Bold Jut Out"/>
              </a:rPr>
              <a:t>قضيب أفقي طوله </a:t>
            </a:r>
            <a:r>
              <a:rPr lang="en-US" sz="2800" dirty="0">
                <a:latin typeface="Cambria Math"/>
                <a:ea typeface="Calibri"/>
                <a:cs typeface="Simple Bold Jut Out"/>
              </a:rPr>
              <a:t>1.5 m</a:t>
            </a:r>
            <a:r>
              <a:rPr lang="en-US" sz="3200" dirty="0">
                <a:latin typeface="Sakkal Majalla"/>
                <a:ea typeface="Calibri"/>
                <a:cs typeface="Simple Bold Jut Out"/>
              </a:rPr>
              <a:t> </a:t>
            </a:r>
            <a:r>
              <a:rPr lang="ar-EG" sz="3200" dirty="0" smtClean="0">
                <a:latin typeface="Sakkal Majalla"/>
                <a:ea typeface="Calibri"/>
                <a:cs typeface="Simple Bold Jut Out"/>
              </a:rPr>
              <a:t> وذو </a:t>
            </a:r>
            <a:r>
              <a:rPr lang="ar-EG" sz="3200" dirty="0">
                <a:latin typeface="Sakkal Majalla"/>
                <a:ea typeface="Calibri"/>
                <a:cs typeface="Simple Bold Jut Out"/>
              </a:rPr>
              <a:t>مقطع عرضي صغير. فإذا علمت أن: القضيب يدور حول المحور الرأسي من إحدى نهايتيه - يحدث تعجيل منتظم  بالقضيب بزياد سرعة الدوران </a:t>
            </a:r>
            <a:r>
              <a:rPr lang="ar-EG" sz="3200" dirty="0" smtClean="0">
                <a:latin typeface="Sakkal Majalla"/>
                <a:ea typeface="Calibri"/>
                <a:cs typeface="Simple Bold Jut Out"/>
              </a:rPr>
              <a:t>من </a:t>
            </a:r>
            <a:r>
              <a:rPr lang="en-US" sz="2800" dirty="0" smtClean="0">
                <a:latin typeface="Cambria Math"/>
                <a:ea typeface="Calibri"/>
                <a:cs typeface="Simple Bold Jut Out"/>
              </a:rPr>
              <a:t>200 </a:t>
            </a:r>
            <a:r>
              <a:rPr lang="en-US" sz="2800" dirty="0">
                <a:latin typeface="Cambria Math"/>
                <a:ea typeface="Calibri"/>
                <a:cs typeface="Simple Bold Jut Out"/>
              </a:rPr>
              <a:t>r.p.m</a:t>
            </a:r>
            <a:r>
              <a:rPr lang="en-US" sz="3200" dirty="0">
                <a:latin typeface="Cambria Math"/>
                <a:ea typeface="Calibri"/>
                <a:cs typeface="Simple Bold Jut Out"/>
              </a:rPr>
              <a:t>.</a:t>
            </a:r>
            <a:r>
              <a:rPr lang="ar-EG" sz="3200" dirty="0">
                <a:latin typeface="Cambria Math"/>
                <a:ea typeface="Calibri"/>
                <a:cs typeface="Simple Bold Jut Out"/>
              </a:rPr>
              <a:t> إلى </a:t>
            </a:r>
            <a:r>
              <a:rPr lang="en-US" sz="2800" dirty="0">
                <a:latin typeface="Cambria Math"/>
                <a:ea typeface="Calibri"/>
                <a:cs typeface="Simple Bold Jut Out"/>
              </a:rPr>
              <a:t>1500 r.p.m</a:t>
            </a:r>
            <a:r>
              <a:rPr lang="en-US" sz="3200" dirty="0">
                <a:latin typeface="Cambria Math"/>
                <a:ea typeface="Calibri"/>
                <a:cs typeface="Simple Bold Jut Out"/>
              </a:rPr>
              <a:t>.</a:t>
            </a:r>
            <a:r>
              <a:rPr lang="ar-EG" sz="3200" dirty="0">
                <a:latin typeface="Cambria Math"/>
                <a:ea typeface="Calibri"/>
                <a:cs typeface="Simple Bold Jut Out"/>
              </a:rPr>
              <a:t> في فترة زمنية قدرها </a:t>
            </a:r>
            <a:r>
              <a:rPr lang="en-US" sz="3200" dirty="0">
                <a:latin typeface="Cambria Math"/>
                <a:ea typeface="Calibri"/>
                <a:cs typeface="Simple Bold Jut Out"/>
              </a:rPr>
              <a:t>5 s</a:t>
            </a:r>
            <a:r>
              <a:rPr lang="ar-EG" sz="3200" dirty="0">
                <a:latin typeface="Cambria Math"/>
                <a:ea typeface="Calibri"/>
                <a:cs typeface="Simple Bold Jut Out"/>
              </a:rPr>
              <a:t> فقدر كلا من: السرعة الخطية في بداية ونهاية الفترة الزمنية – المركبة العمودية والمماسية للعجلة عند منتصف القضيب وذلك بعد مرور </a:t>
            </a:r>
            <a:r>
              <a:rPr lang="en-US" sz="2800" dirty="0">
                <a:latin typeface="Cambria Math"/>
                <a:ea typeface="Calibri"/>
                <a:cs typeface="Simple Bold Jut Out"/>
              </a:rPr>
              <a:t>5</a:t>
            </a:r>
            <a:r>
              <a:rPr lang="en-US" sz="3200" dirty="0">
                <a:latin typeface="Cambria Math"/>
                <a:ea typeface="Calibri"/>
                <a:cs typeface="Simple Bold Jut Out"/>
              </a:rPr>
              <a:t> s</a:t>
            </a:r>
            <a:r>
              <a:rPr lang="ar-EG" sz="3200" dirty="0">
                <a:latin typeface="Cambria Math"/>
                <a:ea typeface="Calibri"/>
                <a:cs typeface="Simple Bold Jut Out"/>
              </a:rPr>
              <a:t> من بداية التعجيل.</a:t>
            </a:r>
            <a:endParaRPr lang="en-US" sz="2000" dirty="0">
              <a:effectLst/>
              <a:latin typeface="Calibri"/>
              <a:ea typeface="Calibri"/>
              <a:cs typeface="Simple Bold Jut Out"/>
            </a:endParaRPr>
          </a:p>
        </p:txBody>
      </p:sp>
    </p:spTree>
    <p:extLst>
      <p:ext uri="{BB962C8B-B14F-4D97-AF65-F5344CB8AC3E}">
        <p14:creationId xmlns:p14="http://schemas.microsoft.com/office/powerpoint/2010/main" val="4174598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239730" y="458522"/>
                <a:ext cx="7704856" cy="6124754"/>
              </a:xfrm>
              <a:prstGeom prst="rect">
                <a:avLst/>
              </a:prstGeom>
            </p:spPr>
            <p:txBody>
              <a:bodyPr wrap="square">
                <a:spAutoFit/>
              </a:bodyPr>
              <a:lstStyle/>
              <a:p>
                <a:pPr marL="431800" lvl="1" algn="ctr">
                  <a:spcBef>
                    <a:spcPct val="0"/>
                  </a:spcBef>
                </a:pPr>
                <a:r>
                  <a:rPr lang="ar-EG" sz="4000" b="1" dirty="0">
                    <a:solidFill>
                      <a:prstClr val="black"/>
                    </a:solidFill>
                    <a:effectLst>
                      <a:outerShdw blurRad="50000" dist="30000" dir="5400000" algn="tl" rotWithShape="0">
                        <a:srgbClr val="000000">
                          <a:alpha val="30000"/>
                        </a:srgbClr>
                      </a:outerShdw>
                    </a:effectLst>
                    <a:latin typeface="Cambria Math" panose="02040503050406030204" pitchFamily="18" charset="0"/>
                    <a:cs typeface="Simple Bold Jut Out" pitchFamily="2" charset="-78"/>
                  </a:rPr>
                  <a:t>الحـــــــل</a:t>
                </a:r>
              </a:p>
              <a:p>
                <a:pPr lvl="2"/>
                <a:r>
                  <a:rPr lang="ar-EG" sz="3200" b="1" dirty="0">
                    <a:cs typeface="Simple Bold Jut Out"/>
                  </a:rPr>
                  <a:t>المعطيات:</a:t>
                </a:r>
                <a:endParaRPr lang="en-US" sz="3200" b="1" dirty="0">
                  <a:cs typeface="Simple Bold Jut Out"/>
                </a:endParaRPr>
              </a:p>
              <a:p>
                <a:pPr algn="l" rtl="0">
                  <a:lnSpc>
                    <a:spcPct val="150000"/>
                  </a:lnSpc>
                </a:pPr>
                <a:r>
                  <a:rPr lang="en-US" sz="2400" dirty="0" smtClean="0">
                    <a:latin typeface="Cambria Math" panose="02040503050406030204" pitchFamily="18" charset="0"/>
                    <a:ea typeface="Cambria Math" panose="02040503050406030204" pitchFamily="18" charset="0"/>
                  </a:rPr>
                  <a:t>L </a:t>
                </a:r>
                <a:r>
                  <a:rPr lang="en-US" sz="2400" dirty="0">
                    <a:latin typeface="Cambria Math" panose="02040503050406030204" pitchFamily="18" charset="0"/>
                    <a:ea typeface="Cambria Math" panose="02040503050406030204" pitchFamily="18" charset="0"/>
                  </a:rPr>
                  <a:t>= 1.5 m ; N</a:t>
                </a:r>
                <a:r>
                  <a:rPr lang="en-US" sz="2400" baseline="-25000" dirty="0">
                    <a:latin typeface="Cambria Math" panose="02040503050406030204" pitchFamily="18" charset="0"/>
                    <a:ea typeface="Cambria Math" panose="02040503050406030204" pitchFamily="18" charset="0"/>
                  </a:rPr>
                  <a:t>o</a:t>
                </a:r>
                <a:r>
                  <a:rPr lang="en-US" sz="2400" dirty="0">
                    <a:latin typeface="Cambria Math" panose="02040503050406030204" pitchFamily="18" charset="0"/>
                    <a:ea typeface="Cambria Math" panose="02040503050406030204" pitchFamily="18" charset="0"/>
                  </a:rPr>
                  <a:t> = 1200 r.p.m. or  </a:t>
                </a:r>
                <a:r>
                  <a:rPr lang="en-US" sz="2400" dirty="0">
                    <a:latin typeface="Cambria Math" panose="02040503050406030204" pitchFamily="18" charset="0"/>
                    <a:ea typeface="Cambria Math" panose="02040503050406030204" pitchFamily="18" charset="0"/>
                    <a:sym typeface="Symbol"/>
                  </a:rPr>
                  <a:t></a:t>
                </a:r>
                <a:r>
                  <a:rPr lang="en-US" sz="2400" baseline="-25000" dirty="0">
                    <a:latin typeface="Cambria Math" panose="02040503050406030204" pitchFamily="18" charset="0"/>
                    <a:ea typeface="Cambria Math" panose="02040503050406030204" pitchFamily="18" charset="0"/>
                  </a:rPr>
                  <a:t>o</a:t>
                </a:r>
                <a:r>
                  <a:rPr lang="en-US" sz="2400" dirty="0">
                    <a:latin typeface="Cambria Math" panose="02040503050406030204" pitchFamily="18" charset="0"/>
                    <a:ea typeface="Cambria Math" panose="02040503050406030204" pitchFamily="18" charset="0"/>
                  </a:rPr>
                  <a:t> = </a:t>
                </a:r>
                <a:r>
                  <a:rPr lang="en-US" sz="2400" dirty="0" smtClean="0">
                    <a:latin typeface="Cambria Math" panose="02040503050406030204" pitchFamily="18" charset="0"/>
                    <a:ea typeface="Cambria Math" panose="02040503050406030204" pitchFamily="18" charset="0"/>
                  </a:rPr>
                  <a:t>125.7 </a:t>
                </a:r>
                <a:r>
                  <a:rPr lang="en-US" sz="2400" dirty="0">
                    <a:latin typeface="Cambria Math" panose="02040503050406030204" pitchFamily="18" charset="0"/>
                    <a:ea typeface="Cambria Math" panose="02040503050406030204" pitchFamily="18" charset="0"/>
                  </a:rPr>
                  <a:t>rad/s </a:t>
                </a:r>
                <a:r>
                  <a:rPr lang="en-US" sz="2400" dirty="0">
                    <a:latin typeface="Cambria Math" panose="02040503050406030204" pitchFamily="18" charset="0"/>
                    <a:ea typeface="Cambria Math" panose="02040503050406030204" pitchFamily="18" charset="0"/>
                  </a:rPr>
                  <a:t>; </a:t>
                </a:r>
                <a:endParaRPr lang="en-US" sz="2400" dirty="0" smtClean="0">
                  <a:latin typeface="Cambria Math" panose="02040503050406030204" pitchFamily="18" charset="0"/>
                  <a:ea typeface="Cambria Math" panose="02040503050406030204" pitchFamily="18" charset="0"/>
                </a:endParaRPr>
              </a:p>
              <a:p>
                <a:pPr algn="l" rtl="0">
                  <a:lnSpc>
                    <a:spcPct val="150000"/>
                  </a:lnSpc>
                </a:pPr>
                <a:r>
                  <a:rPr lang="en-US" sz="2400" dirty="0" smtClean="0">
                    <a:latin typeface="Cambria Math" panose="02040503050406030204" pitchFamily="18" charset="0"/>
                    <a:ea typeface="Cambria Math" panose="02040503050406030204" pitchFamily="18" charset="0"/>
                  </a:rPr>
                  <a:t>N </a:t>
                </a:r>
                <a:r>
                  <a:rPr lang="en-US" sz="2400" dirty="0">
                    <a:latin typeface="Cambria Math" panose="02040503050406030204" pitchFamily="18" charset="0"/>
                    <a:ea typeface="Cambria Math" panose="02040503050406030204" pitchFamily="18" charset="0"/>
                  </a:rPr>
                  <a:t>= 1500  r.p.m. or  </a:t>
                </a:r>
                <a:r>
                  <a:rPr lang="en-US" sz="2400" dirty="0">
                    <a:latin typeface="Cambria Math" panose="02040503050406030204" pitchFamily="18" charset="0"/>
                    <a:ea typeface="Cambria Math" panose="02040503050406030204" pitchFamily="18" charset="0"/>
                    <a:sym typeface="Symbol"/>
                  </a:rPr>
                  <a:t></a:t>
                </a:r>
                <a:r>
                  <a:rPr lang="en-US" sz="2400" dirty="0">
                    <a:latin typeface="Cambria Math" panose="02040503050406030204" pitchFamily="18" charset="0"/>
                    <a:ea typeface="Cambria Math" panose="02040503050406030204" pitchFamily="18" charset="0"/>
                  </a:rPr>
                  <a:t> = </a:t>
                </a:r>
                <a:r>
                  <a:rPr lang="en-US" sz="2400" dirty="0" smtClean="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157 rad/s  ;  t = 5 </a:t>
                </a:r>
                <a:r>
                  <a:rPr lang="en-US" sz="2400" dirty="0" smtClean="0">
                    <a:latin typeface="Cambria Math" panose="02040503050406030204" pitchFamily="18" charset="0"/>
                    <a:ea typeface="Cambria Math" panose="02040503050406030204" pitchFamily="18" charset="0"/>
                  </a:rPr>
                  <a:t>s</a:t>
                </a:r>
                <a:endParaRPr lang="en-US" sz="2400" dirty="0">
                  <a:latin typeface="Cambria Math" panose="02040503050406030204" pitchFamily="18" charset="0"/>
                  <a:ea typeface="Cambria Math" panose="02040503050406030204" pitchFamily="18" charset="0"/>
                </a:endParaRPr>
              </a:p>
              <a:p>
                <a:pPr lvl="2"/>
                <a:r>
                  <a:rPr lang="ar-EG" sz="3200" b="1" dirty="0">
                    <a:cs typeface="Simple Bold Jut Out"/>
                  </a:rPr>
                  <a:t>السرعة الخطية عند البداية:</a:t>
                </a:r>
                <a:endParaRPr lang="en-US" sz="3200" b="1" dirty="0">
                  <a:cs typeface="Simple Bold Jut Out"/>
                </a:endParaRPr>
              </a:p>
              <a:p>
                <a:pPr>
                  <a:lnSpc>
                    <a:spcPct val="150000"/>
                  </a:lnSpc>
                </a:pPr>
                <a14:m>
                  <m:oMathPara xmlns:m="http://schemas.openxmlformats.org/officeDocument/2006/math">
                    <m:oMathParaPr>
                      <m:jc m:val="centerGroup"/>
                    </m:oMathParaPr>
                    <m:oMath xmlns:m="http://schemas.openxmlformats.org/officeDocument/2006/math">
                      <m:r>
                        <a:rPr lang="en-US" sz="2800" i="1"/>
                        <m:t>∵</m:t>
                      </m:r>
                      <m:sSub>
                        <m:sSubPr>
                          <m:ctrlPr>
                            <a:rPr lang="en-US" sz="2800" i="1"/>
                          </m:ctrlPr>
                        </m:sSubPr>
                        <m:e>
                          <m:r>
                            <a:rPr lang="en-US" sz="2800" i="1"/>
                            <m:t>𝑣</m:t>
                          </m:r>
                        </m:e>
                        <m:sub>
                          <m:r>
                            <a:rPr lang="en-US" sz="2800" i="1"/>
                            <m:t>0</m:t>
                          </m:r>
                        </m:sub>
                      </m:sSub>
                      <m:r>
                        <a:rPr lang="en-US" sz="2800" i="1"/>
                        <m:t>=</m:t>
                      </m:r>
                      <m:r>
                        <a:rPr lang="en-US" sz="2800" i="1"/>
                        <m:t>𝐿</m:t>
                      </m:r>
                      <m:r>
                        <a:rPr lang="en-US" sz="2800" i="1"/>
                        <m:t>.</m:t>
                      </m:r>
                      <m:sSub>
                        <m:sSubPr>
                          <m:ctrlPr>
                            <a:rPr lang="en-US" sz="2800" i="1"/>
                          </m:ctrlPr>
                        </m:sSubPr>
                        <m:e>
                          <m:r>
                            <a:rPr lang="en-US" sz="2800" i="1"/>
                            <m:t>𝜔</m:t>
                          </m:r>
                        </m:e>
                        <m:sub>
                          <m:r>
                            <a:rPr lang="en-US" sz="2800" i="1"/>
                            <m:t>𝑜</m:t>
                          </m:r>
                        </m:sub>
                      </m:sSub>
                    </m:oMath>
                  </m:oMathPara>
                </a14:m>
                <a:endParaRPr lang="en-US" dirty="0">
                  <a:cs typeface="Simple Bold Jut Out"/>
                </a:endParaRPr>
              </a:p>
              <a:p>
                <a:pPr>
                  <a:lnSpc>
                    <a:spcPct val="150000"/>
                  </a:lnSpc>
                </a:pPr>
                <a14:m>
                  <m:oMathPara xmlns:m="http://schemas.openxmlformats.org/officeDocument/2006/math">
                    <m:oMathParaPr>
                      <m:jc m:val="centerGroup"/>
                    </m:oMathParaPr>
                    <m:oMath xmlns:m="http://schemas.openxmlformats.org/officeDocument/2006/math">
                      <m:r>
                        <a:rPr lang="en-US" sz="2800" i="1"/>
                        <m:t>∴</m:t>
                      </m:r>
                      <m:sSub>
                        <m:sSubPr>
                          <m:ctrlPr>
                            <a:rPr lang="en-US" sz="2800" i="1"/>
                          </m:ctrlPr>
                        </m:sSubPr>
                        <m:e>
                          <m:r>
                            <a:rPr lang="en-US" sz="2800" i="1"/>
                            <m:t>𝑣</m:t>
                          </m:r>
                        </m:e>
                        <m:sub>
                          <m:r>
                            <a:rPr lang="en-US" sz="2800" i="1"/>
                            <m:t>0</m:t>
                          </m:r>
                        </m:sub>
                      </m:sSub>
                      <m:r>
                        <a:rPr lang="en-US" sz="2800" i="1"/>
                        <m:t>=</m:t>
                      </m:r>
                      <m:r>
                        <a:rPr lang="en-US" sz="2800" i="1"/>
                        <m:t>1</m:t>
                      </m:r>
                      <m:r>
                        <a:rPr lang="en-US" sz="2800" i="1"/>
                        <m:t>.</m:t>
                      </m:r>
                      <m:r>
                        <a:rPr lang="en-US" sz="2800" i="1"/>
                        <m:t>5</m:t>
                      </m:r>
                      <m:r>
                        <a:rPr lang="en-US" sz="2800" i="1"/>
                        <m:t> ×</m:t>
                      </m:r>
                      <m:r>
                        <a:rPr lang="en-US" sz="2800" i="1"/>
                        <m:t>125</m:t>
                      </m:r>
                      <m:r>
                        <a:rPr lang="en-US" sz="2800" i="1"/>
                        <m:t>.</m:t>
                      </m:r>
                      <m:r>
                        <a:rPr lang="en-US" sz="2800" i="1"/>
                        <m:t>7</m:t>
                      </m:r>
                      <m:r>
                        <a:rPr lang="en-US" sz="2800" i="1"/>
                        <m:t>=</m:t>
                      </m:r>
                      <m:r>
                        <a:rPr lang="en-US" sz="2800" i="1"/>
                        <m:t>188</m:t>
                      </m:r>
                      <m:r>
                        <a:rPr lang="en-US" sz="2800" i="1"/>
                        <m:t>.</m:t>
                      </m:r>
                      <m:r>
                        <a:rPr lang="en-US" sz="2800" i="1"/>
                        <m:t>6</m:t>
                      </m:r>
                      <m:r>
                        <a:rPr lang="en-US" sz="2800" i="1"/>
                        <m:t>  </m:t>
                      </m:r>
                      <m:r>
                        <a:rPr lang="en-US" sz="2800" i="1"/>
                        <m:t>𝑚</m:t>
                      </m:r>
                      <m:r>
                        <a:rPr lang="en-US" sz="2800" i="1"/>
                        <m:t>/</m:t>
                      </m:r>
                      <m:r>
                        <a:rPr lang="en-US" sz="2800" i="1"/>
                        <m:t>𝑠</m:t>
                      </m:r>
                    </m:oMath>
                  </m:oMathPara>
                </a14:m>
                <a:endParaRPr lang="en-US" dirty="0">
                  <a:cs typeface="Simple Bold Jut Out"/>
                </a:endParaRPr>
              </a:p>
              <a:p>
                <a:pPr lvl="2">
                  <a:lnSpc>
                    <a:spcPct val="150000"/>
                  </a:lnSpc>
                </a:pPr>
                <a:r>
                  <a:rPr lang="ar-EG" sz="3200" b="1" dirty="0">
                    <a:cs typeface="Simple Bold Jut Out"/>
                  </a:rPr>
                  <a:t>السرعة الخطية عند نهاية الفترة الزمنية:</a:t>
                </a:r>
                <a:endParaRPr lang="en-US" sz="3200" b="1" dirty="0">
                  <a:cs typeface="Simple Bold Jut Out"/>
                </a:endParaRPr>
              </a:p>
              <a:p>
                <a:pPr>
                  <a:lnSpc>
                    <a:spcPct val="150000"/>
                  </a:lnSpc>
                </a:pPr>
                <a14:m>
                  <m:oMathPara xmlns:m="http://schemas.openxmlformats.org/officeDocument/2006/math">
                    <m:oMathParaPr>
                      <m:jc m:val="centerGroup"/>
                    </m:oMathParaPr>
                    <m:oMath xmlns:m="http://schemas.openxmlformats.org/officeDocument/2006/math">
                      <m:r>
                        <a:rPr lang="en-US" sz="2800" i="1"/>
                        <m:t>∵</m:t>
                      </m:r>
                      <m:sSub>
                        <m:sSubPr>
                          <m:ctrlPr>
                            <a:rPr lang="en-US" sz="2800" i="1"/>
                          </m:ctrlPr>
                        </m:sSubPr>
                        <m:e>
                          <m:r>
                            <a:rPr lang="en-US" sz="2800" i="1"/>
                            <m:t>𝑣</m:t>
                          </m:r>
                        </m:e>
                        <m:sub>
                          <m:r>
                            <a:rPr lang="en-US" sz="2800" i="1"/>
                            <m:t>5</m:t>
                          </m:r>
                        </m:sub>
                      </m:sSub>
                      <m:r>
                        <a:rPr lang="en-US" sz="2800" i="1"/>
                        <m:t>=</m:t>
                      </m:r>
                      <m:r>
                        <a:rPr lang="en-US" sz="2800" i="1"/>
                        <m:t>𝐿</m:t>
                      </m:r>
                      <m:r>
                        <a:rPr lang="en-US" sz="2800" i="1"/>
                        <m:t>.</m:t>
                      </m:r>
                      <m:r>
                        <a:rPr lang="en-US" sz="2800" i="1"/>
                        <m:t>𝜔</m:t>
                      </m:r>
                    </m:oMath>
                  </m:oMathPara>
                </a14:m>
                <a:endParaRPr lang="ar-EG" sz="2800" i="1" dirty="0" smtClean="0"/>
              </a:p>
              <a:p>
                <a:pPr algn="l" rtl="0">
                  <a:lnSpc>
                    <a:spcPct val="150000"/>
                  </a:lnSpc>
                </a:pPr>
                <a14:m>
                  <m:oMathPara xmlns:m="http://schemas.openxmlformats.org/officeDocument/2006/math">
                    <m:oMathParaPr>
                      <m:jc m:val="centerGroup"/>
                    </m:oMathParaPr>
                    <m:oMath xmlns:m="http://schemas.openxmlformats.org/officeDocument/2006/math">
                      <m:r>
                        <a:rPr lang="en-US" sz="2800" i="1"/>
                        <m:t>∴</m:t>
                      </m:r>
                      <m:sSub>
                        <m:sSubPr>
                          <m:ctrlPr>
                            <a:rPr lang="en-US" sz="2800" i="1"/>
                          </m:ctrlPr>
                        </m:sSubPr>
                        <m:e>
                          <m:r>
                            <a:rPr lang="en-US" sz="2800" i="1"/>
                            <m:t>𝑣</m:t>
                          </m:r>
                        </m:e>
                        <m:sub>
                          <m:r>
                            <a:rPr lang="en-US" sz="2800" i="1"/>
                            <m:t>5</m:t>
                          </m:r>
                        </m:sub>
                      </m:sSub>
                      <m:r>
                        <a:rPr lang="en-US" sz="2800" i="1"/>
                        <m:t>=</m:t>
                      </m:r>
                      <m:r>
                        <a:rPr lang="en-US" sz="2800" i="1"/>
                        <m:t>1</m:t>
                      </m:r>
                      <m:r>
                        <a:rPr lang="en-US" sz="2800" i="1"/>
                        <m:t>.</m:t>
                      </m:r>
                      <m:r>
                        <a:rPr lang="en-US" sz="2800" i="1"/>
                        <m:t>5</m:t>
                      </m:r>
                      <m:r>
                        <a:rPr lang="en-US" sz="2800" i="1"/>
                        <m:t> ×</m:t>
                      </m:r>
                      <m:r>
                        <a:rPr lang="en-US" sz="2800" i="1"/>
                        <m:t>157</m:t>
                      </m:r>
                      <m:r>
                        <a:rPr lang="en-US" sz="2800" i="1"/>
                        <m:t>=</m:t>
                      </m:r>
                      <m:r>
                        <a:rPr lang="en-US" sz="2800" i="1"/>
                        <m:t>235</m:t>
                      </m:r>
                      <m:r>
                        <a:rPr lang="en-US" sz="2800" i="1"/>
                        <m:t>.</m:t>
                      </m:r>
                      <m:r>
                        <a:rPr lang="en-US" sz="2800" i="1"/>
                        <m:t>5</m:t>
                      </m:r>
                      <m:r>
                        <a:rPr lang="en-US" sz="2800" i="1"/>
                        <m:t>  </m:t>
                      </m:r>
                      <m:r>
                        <a:rPr lang="en-US" sz="2800" i="1"/>
                        <m:t>𝑚</m:t>
                      </m:r>
                      <m:r>
                        <a:rPr lang="en-US" sz="2800" i="1"/>
                        <m:t>/</m:t>
                      </m:r>
                      <m:r>
                        <a:rPr lang="en-US" sz="2800" i="1"/>
                        <m:t>𝑠</m:t>
                      </m:r>
                    </m:oMath>
                  </m:oMathPara>
                </a14:m>
                <a:endParaRPr lang="en-US" sz="2800" i="1" dirty="0"/>
              </a:p>
            </p:txBody>
          </p:sp>
        </mc:Choice>
        <mc:Fallback>
          <p:sp>
            <p:nvSpPr>
              <p:cNvPr id="5" name="Rectangle 4"/>
              <p:cNvSpPr>
                <a:spLocks noRot="1" noChangeAspect="1" noMove="1" noResize="1" noEditPoints="1" noAdjustHandles="1" noChangeArrowheads="1" noChangeShapeType="1" noTextEdit="1"/>
              </p:cNvSpPr>
              <p:nvPr/>
            </p:nvSpPr>
            <p:spPr>
              <a:xfrm>
                <a:off x="1239730" y="458522"/>
                <a:ext cx="7704856" cy="6124754"/>
              </a:xfrm>
              <a:prstGeom prst="rect">
                <a:avLst/>
              </a:prstGeom>
              <a:blipFill rotWithShape="1">
                <a:blip r:embed="rId2"/>
                <a:stretch>
                  <a:fillRect l="-1187" t="-2090"/>
                </a:stretch>
              </a:blipFill>
            </p:spPr>
            <p:txBody>
              <a:bodyPr/>
              <a:lstStyle/>
              <a:p>
                <a:r>
                  <a:rPr lang="ar-EG">
                    <a:noFill/>
                  </a:rPr>
                  <a:t> </a:t>
                </a:r>
              </a:p>
            </p:txBody>
          </p:sp>
        </mc:Fallback>
      </mc:AlternateContent>
    </p:spTree>
    <p:extLst>
      <p:ext uri="{BB962C8B-B14F-4D97-AF65-F5344CB8AC3E}">
        <p14:creationId xmlns:p14="http://schemas.microsoft.com/office/powerpoint/2010/main" val="635910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1239730" y="482247"/>
                <a:ext cx="7704856" cy="6155018"/>
              </a:xfrm>
              <a:prstGeom prst="rect">
                <a:avLst/>
              </a:prstGeom>
            </p:spPr>
            <p:txBody>
              <a:bodyPr wrap="square">
                <a:spAutoFit/>
              </a:bodyPr>
              <a:lstStyle/>
              <a:p>
                <a:pPr lvl="2">
                  <a:lnSpc>
                    <a:spcPct val="120000"/>
                  </a:lnSpc>
                </a:pPr>
                <a:r>
                  <a:rPr lang="ar-EG" sz="3200" b="1" dirty="0" smtClean="0">
                    <a:cs typeface="Simple Bold Jut Out"/>
                  </a:rPr>
                  <a:t>حساب العجلة الزاوية الثابتة </a:t>
                </a:r>
                <a:r>
                  <a:rPr lang="en-US" sz="2400" b="1" dirty="0">
                    <a:latin typeface="Cambria Math" panose="02040503050406030204" pitchFamily="18" charset="0"/>
                    <a:ea typeface="Cambria Math" panose="02040503050406030204" pitchFamily="18" charset="0"/>
                    <a:cs typeface="Simple Bold Jut Out"/>
                  </a:rPr>
                  <a:t>(</a:t>
                </a:r>
                <a:r>
                  <a:rPr lang="en-US" sz="2400" b="1" dirty="0">
                    <a:latin typeface="Cambria Math" panose="02040503050406030204" pitchFamily="18" charset="0"/>
                    <a:ea typeface="Cambria Math" panose="02040503050406030204" pitchFamily="18" charset="0"/>
                    <a:cs typeface="Simple Bold Jut Out"/>
                    <a:sym typeface="Symbol"/>
                  </a:rPr>
                  <a:t></a:t>
                </a:r>
                <a:r>
                  <a:rPr lang="en-US" sz="2400" b="1" dirty="0">
                    <a:latin typeface="Cambria Math" panose="02040503050406030204" pitchFamily="18" charset="0"/>
                    <a:ea typeface="Cambria Math" panose="02040503050406030204" pitchFamily="18" charset="0"/>
                    <a:cs typeface="Simple Bold Jut Out"/>
                  </a:rPr>
                  <a:t>)</a:t>
                </a:r>
                <a:endParaRPr lang="en-US" sz="3200" b="1" dirty="0">
                  <a:latin typeface="Cambria Math" panose="02040503050406030204" pitchFamily="18" charset="0"/>
                  <a:ea typeface="Cambria Math" panose="02040503050406030204" pitchFamily="18" charset="0"/>
                  <a:cs typeface="Simple Bold Jut Out"/>
                </a:endParaRPr>
              </a:p>
              <a:p>
                <a:pPr algn="ctr">
                  <a:lnSpc>
                    <a:spcPct val="120000"/>
                  </a:lnSpc>
                </a:pPr>
                <a14:m>
                  <m:oMathPara xmlns:m="http://schemas.openxmlformats.org/officeDocument/2006/math">
                    <m:oMathParaPr>
                      <m:jc m:val="centerGroup"/>
                    </m:oMathParaPr>
                    <m:oMath xmlns:m="http://schemas.openxmlformats.org/officeDocument/2006/math">
                      <m:r>
                        <a:rPr lang="en-US" sz="2800" i="1"/>
                        <m:t>∵</m:t>
                      </m:r>
                      <m:r>
                        <a:rPr lang="en-US" sz="2800" i="1"/>
                        <m:t>𝜔</m:t>
                      </m:r>
                      <m:r>
                        <a:rPr lang="en-US" sz="2800" i="1"/>
                        <m:t>=</m:t>
                      </m:r>
                      <m:sSub>
                        <m:sSubPr>
                          <m:ctrlPr>
                            <a:rPr lang="en-US" sz="2800" i="1"/>
                          </m:ctrlPr>
                        </m:sSubPr>
                        <m:e>
                          <m:r>
                            <a:rPr lang="en-US" sz="2800" i="1"/>
                            <m:t>𝜔</m:t>
                          </m:r>
                        </m:e>
                        <m:sub>
                          <m:r>
                            <a:rPr lang="en-US" sz="2800" i="1"/>
                            <m:t>0</m:t>
                          </m:r>
                        </m:sub>
                      </m:sSub>
                      <m:r>
                        <a:rPr lang="en-US" sz="2800" i="1"/>
                        <m:t>.</m:t>
                      </m:r>
                      <m:r>
                        <a:rPr lang="en-US" sz="2800" i="1"/>
                        <m:t>𝛼</m:t>
                      </m:r>
                      <m:r>
                        <a:rPr lang="en-US" sz="2800" i="1"/>
                        <m:t>.</m:t>
                      </m:r>
                      <m:r>
                        <a:rPr lang="en-US" sz="2800" i="1"/>
                        <m:t>𝑡</m:t>
                      </m:r>
                    </m:oMath>
                  </m:oMathPara>
                </a14:m>
                <a:endParaRPr lang="en-US" sz="2800" i="1" dirty="0"/>
              </a:p>
              <a:p>
                <a:pPr algn="ctr">
                  <a:lnSpc>
                    <a:spcPct val="120000"/>
                  </a:lnSpc>
                </a:pPr>
                <a14:m>
                  <m:oMathPara xmlns:m="http://schemas.openxmlformats.org/officeDocument/2006/math">
                    <m:oMathParaPr>
                      <m:jc m:val="centerGroup"/>
                    </m:oMathParaPr>
                    <m:oMath xmlns:m="http://schemas.openxmlformats.org/officeDocument/2006/math">
                      <m:r>
                        <a:rPr lang="en-US" sz="2800" i="1"/>
                        <m:t>∴</m:t>
                      </m:r>
                      <m:r>
                        <a:rPr lang="en-US" sz="2800" i="1"/>
                        <m:t>157</m:t>
                      </m:r>
                      <m:r>
                        <a:rPr lang="en-US" sz="2800" i="1"/>
                        <m:t>=</m:t>
                      </m:r>
                      <m:r>
                        <a:rPr lang="en-US" sz="2800" i="1"/>
                        <m:t>125</m:t>
                      </m:r>
                      <m:r>
                        <a:rPr lang="en-US" sz="2800" i="1"/>
                        <m:t>.</m:t>
                      </m:r>
                      <m:r>
                        <a:rPr lang="en-US" sz="2800" i="1"/>
                        <m:t>25</m:t>
                      </m:r>
                      <m:r>
                        <a:rPr lang="en-US" sz="2800" i="1"/>
                        <m:t> ×</m:t>
                      </m:r>
                      <m:r>
                        <a:rPr lang="en-US" sz="2800" i="1"/>
                        <m:t>𝛼</m:t>
                      </m:r>
                      <m:r>
                        <a:rPr lang="en-US" sz="2800" i="1"/>
                        <m:t>×</m:t>
                      </m:r>
                      <m:r>
                        <a:rPr lang="en-US" sz="2800" i="1"/>
                        <m:t>5</m:t>
                      </m:r>
                    </m:oMath>
                  </m:oMathPara>
                </a14:m>
                <a:endParaRPr lang="en-US" sz="2800" i="1" dirty="0"/>
              </a:p>
              <a:p>
                <a:pPr algn="ctr">
                  <a:lnSpc>
                    <a:spcPct val="120000"/>
                  </a:lnSpc>
                </a:pPr>
                <a14:m>
                  <m:oMathPara xmlns:m="http://schemas.openxmlformats.org/officeDocument/2006/math">
                    <m:oMathParaPr>
                      <m:jc m:val="centerGroup"/>
                    </m:oMathParaPr>
                    <m:oMath xmlns:m="http://schemas.openxmlformats.org/officeDocument/2006/math">
                      <m:r>
                        <a:rPr lang="en-US" sz="2800" i="1"/>
                        <m:t>∴</m:t>
                      </m:r>
                      <m:r>
                        <a:rPr lang="en-US" sz="2800" i="1"/>
                        <m:t>𝛼</m:t>
                      </m:r>
                      <m:r>
                        <a:rPr lang="en-US" sz="2800" i="1"/>
                        <m:t>=</m:t>
                      </m:r>
                      <m:r>
                        <a:rPr lang="en-US" sz="2800" i="1"/>
                        <m:t>6</m:t>
                      </m:r>
                      <m:r>
                        <a:rPr lang="en-US" sz="2800" i="1"/>
                        <m:t>.</m:t>
                      </m:r>
                      <m:r>
                        <a:rPr lang="en-US" sz="2800" i="1"/>
                        <m:t>26</m:t>
                      </m:r>
                      <m:r>
                        <a:rPr lang="en-US" sz="2800" i="1"/>
                        <m:t>  </m:t>
                      </m:r>
                      <m:r>
                        <a:rPr lang="en-US" sz="2800" i="1"/>
                        <m:t>𝑟𝑎𝑑</m:t>
                      </m:r>
                      <m:r>
                        <a:rPr lang="en-US" sz="2800" i="1"/>
                        <m:t>/</m:t>
                      </m:r>
                      <m:sSup>
                        <m:sSupPr>
                          <m:ctrlPr>
                            <a:rPr lang="en-US" sz="2800" i="1" smtClean="0">
                              <a:latin typeface="Cambria Math"/>
                            </a:rPr>
                          </m:ctrlPr>
                        </m:sSupPr>
                        <m:e>
                          <m:r>
                            <a:rPr lang="en-US" sz="2800" b="0" i="1" smtClean="0">
                              <a:latin typeface="Cambria Math"/>
                            </a:rPr>
                            <m:t>𝑠</m:t>
                          </m:r>
                        </m:e>
                        <m:sup>
                          <m:r>
                            <a:rPr lang="en-US" sz="2800" b="0" i="1" smtClean="0">
                              <a:latin typeface="Cambria Math"/>
                            </a:rPr>
                            <m:t>2</m:t>
                          </m:r>
                        </m:sup>
                      </m:sSup>
                    </m:oMath>
                  </m:oMathPara>
                </a14:m>
                <a:endParaRPr lang="en-US" sz="2800" i="1" dirty="0"/>
              </a:p>
              <a:p>
                <a:pPr lvl="1">
                  <a:lnSpc>
                    <a:spcPct val="120000"/>
                  </a:lnSpc>
                </a:pPr>
                <a:r>
                  <a:rPr lang="ar-EG" sz="3200" b="1" dirty="0">
                    <a:cs typeface="Simple Bold Jut Out"/>
                  </a:rPr>
                  <a:t>حساب مركبة العجلة المماسية عند منتصف القضيب وبعد </a:t>
                </a:r>
                <a:r>
                  <a:rPr lang="en-US" sz="2400" b="1" dirty="0">
                    <a:latin typeface="Cambria Math" panose="02040503050406030204" pitchFamily="18" charset="0"/>
                    <a:ea typeface="Cambria Math" panose="02040503050406030204" pitchFamily="18" charset="0"/>
                    <a:cs typeface="Simple Bold Jut Out"/>
                  </a:rPr>
                  <a:t>5 s</a:t>
                </a:r>
                <a:endParaRPr lang="en-US" sz="3200" b="1" dirty="0">
                  <a:latin typeface="Cambria Math" panose="02040503050406030204" pitchFamily="18" charset="0"/>
                  <a:ea typeface="Cambria Math" panose="02040503050406030204" pitchFamily="18" charset="0"/>
                  <a:cs typeface="Simple Bold Jut Out"/>
                </a:endParaRPr>
              </a:p>
              <a:p>
                <a:pPr algn="ctr">
                  <a:lnSpc>
                    <a:spcPct val="120000"/>
                  </a:lnSpc>
                </a:pPr>
                <a14:m>
                  <m:oMathPara xmlns:m="http://schemas.openxmlformats.org/officeDocument/2006/math">
                    <m:oMathParaPr>
                      <m:jc m:val="centerGroup"/>
                    </m:oMathParaPr>
                    <m:oMath xmlns:m="http://schemas.openxmlformats.org/officeDocument/2006/math">
                      <m:r>
                        <a:rPr lang="en-US" sz="2400" i="1"/>
                        <m:t>∵</m:t>
                      </m:r>
                      <m:r>
                        <a:rPr lang="en-US" sz="2400" i="1"/>
                        <m:t>𝑇𝑎𝑛𝑔𝑒𝑛𝑡𝑖𝑎𝑙</m:t>
                      </m:r>
                      <m:r>
                        <a:rPr lang="en-US" sz="2400" i="1"/>
                        <m:t> </m:t>
                      </m:r>
                      <m:r>
                        <a:rPr lang="en-US" sz="2400" i="1"/>
                        <m:t>𝑎𝑐𝑐𝑒𝑙𝑒𝑟𝑎𝑡𝑖𝑜𝑛</m:t>
                      </m:r>
                      <m:r>
                        <a:rPr lang="en-US" sz="2400" i="1"/>
                        <m:t>=</m:t>
                      </m:r>
                      <m:r>
                        <a:rPr lang="en-US" sz="2400" i="1"/>
                        <m:t>𝛼</m:t>
                      </m:r>
                      <m:r>
                        <a:rPr lang="en-US" sz="2400" i="1"/>
                        <m:t> </m:t>
                      </m:r>
                      <m:r>
                        <a:rPr lang="en-US" sz="2400" i="1">
                          <a:sym typeface="Symbol"/>
                        </a:rPr>
                        <m:t></m:t>
                      </m:r>
                      <m:f>
                        <m:fPr>
                          <m:ctrlPr>
                            <a:rPr lang="en-US" sz="2400" i="1"/>
                          </m:ctrlPr>
                        </m:fPr>
                        <m:num>
                          <m:r>
                            <a:rPr lang="en-US" sz="2400" i="1"/>
                            <m:t>𝐿</m:t>
                          </m:r>
                        </m:num>
                        <m:den>
                          <m:r>
                            <a:rPr lang="en-US" sz="2400" i="1"/>
                            <m:t>2</m:t>
                          </m:r>
                        </m:den>
                      </m:f>
                    </m:oMath>
                  </m:oMathPara>
                </a14:m>
                <a:endParaRPr lang="en-US" sz="2400" i="1" dirty="0"/>
              </a:p>
              <a:p>
                <a:pPr algn="ctr">
                  <a:lnSpc>
                    <a:spcPct val="120000"/>
                  </a:lnSpc>
                </a:pPr>
                <a14:m>
                  <m:oMath xmlns:m="http://schemas.openxmlformats.org/officeDocument/2006/math">
                    <m:r>
                      <a:rPr lang="en-US" sz="2400" i="1"/>
                      <m:t>∴</m:t>
                    </m:r>
                    <m:r>
                      <a:rPr lang="en-US" sz="2400" i="1"/>
                      <m:t>𝑇𝑎𝑛𝑔𝑒𝑛𝑡𝑖𝑎𝑙</m:t>
                    </m:r>
                    <m:r>
                      <a:rPr lang="en-US" sz="2400" i="1"/>
                      <m:t> </m:t>
                    </m:r>
                    <m:r>
                      <a:rPr lang="en-US" sz="2400" i="1"/>
                      <m:t>𝑎𝑐𝑐𝑒𝑙𝑒𝑟𝑎𝑡𝑖𝑜𝑛</m:t>
                    </m:r>
                    <m:r>
                      <a:rPr lang="en-US" sz="2400" i="1"/>
                      <m:t>=</m:t>
                    </m:r>
                    <m:r>
                      <a:rPr lang="en-US" sz="2400" i="1"/>
                      <m:t>6</m:t>
                    </m:r>
                    <m:r>
                      <a:rPr lang="en-US" sz="2400" i="1"/>
                      <m:t>.</m:t>
                    </m:r>
                    <m:r>
                      <a:rPr lang="en-US" sz="2400" i="1"/>
                      <m:t>26</m:t>
                    </m:r>
                    <m:r>
                      <a:rPr lang="en-US" sz="2400" i="1"/>
                      <m:t>×</m:t>
                    </m:r>
                    <m:r>
                      <a:rPr lang="en-US" sz="2400" i="1"/>
                      <m:t>0</m:t>
                    </m:r>
                    <m:r>
                      <a:rPr lang="en-US" sz="2400" i="1"/>
                      <m:t>.</m:t>
                    </m:r>
                    <m:r>
                      <a:rPr lang="en-US" sz="2400" i="1"/>
                      <m:t>75</m:t>
                    </m:r>
                    <m:r>
                      <a:rPr lang="en-US" sz="2400" i="1"/>
                      <m:t>=</m:t>
                    </m:r>
                    <m:r>
                      <a:rPr lang="en-US" sz="2400" i="1"/>
                      <m:t>4</m:t>
                    </m:r>
                    <m:r>
                      <a:rPr lang="en-US" sz="2400" i="1"/>
                      <m:t>.</m:t>
                    </m:r>
                    <m:r>
                      <a:rPr lang="en-US" sz="2400" i="1"/>
                      <m:t>7</m:t>
                    </m:r>
                    <m:r>
                      <a:rPr lang="en-US" sz="2400" i="1"/>
                      <m:t>  </m:t>
                    </m:r>
                    <m:r>
                      <a:rPr lang="en-US" sz="2400" i="1"/>
                      <m:t>𝑚</m:t>
                    </m:r>
                    <m:r>
                      <a:rPr lang="en-US" sz="2400" i="1"/>
                      <m:t>/</m:t>
                    </m:r>
                    <m:sSup>
                      <m:sSupPr>
                        <m:ctrlPr>
                          <a:rPr lang="en-US" sz="2400" i="1"/>
                        </m:ctrlPr>
                      </m:sSupPr>
                      <m:e>
                        <m:r>
                          <a:rPr lang="en-US" sz="2400" i="1"/>
                          <m:t>𝑠</m:t>
                        </m:r>
                      </m:e>
                      <m:sup>
                        <m:r>
                          <a:rPr lang="en-US" sz="2400" i="1"/>
                          <m:t>2</m:t>
                        </m:r>
                      </m:sup>
                    </m:sSup>
                  </m:oMath>
                </a14:m>
                <a:r>
                  <a:rPr lang="en-US" sz="2400" i="1" dirty="0"/>
                  <a:t> </a:t>
                </a:r>
              </a:p>
              <a:p>
                <a:pPr lvl="1">
                  <a:lnSpc>
                    <a:spcPct val="120000"/>
                  </a:lnSpc>
                </a:pPr>
                <a:r>
                  <a:rPr lang="ar-EG" sz="3200" b="1" dirty="0">
                    <a:cs typeface="Simple Bold Jut Out"/>
                  </a:rPr>
                  <a:t>حساب مركبة العجلة المركزية عند منتصف القضيب وبعد </a:t>
                </a:r>
                <a:r>
                  <a:rPr lang="en-US" sz="2400" b="1" dirty="0">
                    <a:latin typeface="Cambria Math" panose="02040503050406030204" pitchFamily="18" charset="0"/>
                    <a:ea typeface="Cambria Math" panose="02040503050406030204" pitchFamily="18" charset="0"/>
                    <a:cs typeface="Simple Bold Jut Out"/>
                  </a:rPr>
                  <a:t>5 s</a:t>
                </a:r>
                <a:endParaRPr lang="en-US" sz="3200" b="1" dirty="0">
                  <a:latin typeface="Cambria Math" panose="02040503050406030204" pitchFamily="18" charset="0"/>
                  <a:ea typeface="Cambria Math" panose="02040503050406030204" pitchFamily="18" charset="0"/>
                  <a:cs typeface="Simple Bold Jut Out"/>
                </a:endParaRPr>
              </a:p>
              <a:p>
                <a:pPr>
                  <a:lnSpc>
                    <a:spcPct val="120000"/>
                  </a:lnSpc>
                </a:pPr>
                <a14:m>
                  <m:oMathPara xmlns:m="http://schemas.openxmlformats.org/officeDocument/2006/math">
                    <m:oMathParaPr>
                      <m:jc m:val="center"/>
                    </m:oMathParaPr>
                    <m:oMath xmlns:m="http://schemas.openxmlformats.org/officeDocument/2006/math">
                      <m:r>
                        <a:rPr lang="en-US" sz="2400" i="1"/>
                        <m:t>∵</m:t>
                      </m:r>
                      <m:r>
                        <a:rPr lang="en-US" sz="2400" i="1"/>
                        <m:t>𝑁𝑜𝑟𝑚𝑎𝑙</m:t>
                      </m:r>
                      <m:r>
                        <a:rPr lang="en-US" sz="2400" i="1"/>
                        <m:t> </m:t>
                      </m:r>
                      <m:r>
                        <a:rPr lang="en-US" sz="2400" i="1"/>
                        <m:t>𝑎𝑐𝑐𝑒𝑙𝑒𝑟𝑎𝑡𝑖𝑜𝑛</m:t>
                      </m:r>
                      <m:r>
                        <a:rPr lang="en-US" sz="2400" i="1"/>
                        <m:t>=</m:t>
                      </m:r>
                      <m:sSup>
                        <m:sSupPr>
                          <m:ctrlPr>
                            <a:rPr lang="en-US" sz="2400" i="1"/>
                          </m:ctrlPr>
                        </m:sSupPr>
                        <m:e>
                          <m:r>
                            <a:rPr lang="en-US" sz="2400" i="1"/>
                            <m:t>𝜔</m:t>
                          </m:r>
                        </m:e>
                        <m:sup>
                          <m:r>
                            <a:rPr lang="en-US" sz="2400" i="1"/>
                            <m:t>2</m:t>
                          </m:r>
                        </m:sup>
                      </m:sSup>
                      <m:r>
                        <a:rPr lang="en-US" sz="2400" i="1"/>
                        <m:t>.</m:t>
                      </m:r>
                      <m:f>
                        <m:fPr>
                          <m:ctrlPr>
                            <a:rPr lang="en-US" sz="2400" i="1"/>
                          </m:ctrlPr>
                        </m:fPr>
                        <m:num>
                          <m:r>
                            <a:rPr lang="en-US" sz="2400" i="1"/>
                            <m:t>𝐿</m:t>
                          </m:r>
                        </m:num>
                        <m:den>
                          <m:r>
                            <a:rPr lang="en-US" sz="2400" i="1"/>
                            <m:t>2</m:t>
                          </m:r>
                        </m:den>
                      </m:f>
                    </m:oMath>
                  </m:oMathPara>
                </a14:m>
                <a:endParaRPr lang="en-US" sz="2800" i="1" dirty="0"/>
              </a:p>
              <a:p>
                <a:pPr algn="ctr">
                  <a:lnSpc>
                    <a:spcPct val="120000"/>
                  </a:lnSpc>
                </a:pPr>
                <a14:m>
                  <m:oMath xmlns:m="http://schemas.openxmlformats.org/officeDocument/2006/math">
                    <m:r>
                      <a:rPr lang="en-US" sz="2400" i="1"/>
                      <m:t>∴</m:t>
                    </m:r>
                    <m:r>
                      <a:rPr lang="en-US" sz="2400" i="1"/>
                      <m:t>𝑁𝑜𝑟𝑚𝑎𝑙</m:t>
                    </m:r>
                    <m:r>
                      <a:rPr lang="en-US" sz="2400" i="1"/>
                      <m:t> </m:t>
                    </m:r>
                    <m:r>
                      <a:rPr lang="en-US" sz="2400" i="1"/>
                      <m:t>𝑎𝑐𝑐𝑒𝑙𝑒𝑟𝑎𝑡𝑖𝑜𝑛</m:t>
                    </m:r>
                    <m:r>
                      <a:rPr lang="en-US" sz="2400" i="1"/>
                      <m:t>=</m:t>
                    </m:r>
                    <m:sSup>
                      <m:sSupPr>
                        <m:ctrlPr>
                          <a:rPr lang="en-US" sz="2400" i="1"/>
                        </m:ctrlPr>
                      </m:sSupPr>
                      <m:e>
                        <m:d>
                          <m:dPr>
                            <m:ctrlPr>
                              <a:rPr lang="en-US" sz="2400" i="1"/>
                            </m:ctrlPr>
                          </m:dPr>
                          <m:e>
                            <m:r>
                              <a:rPr lang="en-US" sz="2400" i="1"/>
                              <m:t>157</m:t>
                            </m:r>
                          </m:e>
                        </m:d>
                      </m:e>
                      <m:sup>
                        <m:r>
                          <a:rPr lang="en-US" sz="2400" i="1"/>
                          <m:t>2</m:t>
                        </m:r>
                      </m:sup>
                    </m:sSup>
                    <m:r>
                      <a:rPr lang="en-US" sz="2400" i="1"/>
                      <m:t>×</m:t>
                    </m:r>
                    <m:r>
                      <a:rPr lang="en-US" sz="2400" i="1"/>
                      <m:t>0</m:t>
                    </m:r>
                    <m:r>
                      <a:rPr lang="en-US" sz="2400" i="1"/>
                      <m:t>.</m:t>
                    </m:r>
                    <m:r>
                      <a:rPr lang="en-US" sz="2400" i="1"/>
                      <m:t>75</m:t>
                    </m:r>
                    <m:r>
                      <a:rPr lang="en-US" sz="2400" i="1"/>
                      <m:t>=</m:t>
                    </m:r>
                    <m:r>
                      <a:rPr lang="en-US" sz="2400" i="1"/>
                      <m:t>18</m:t>
                    </m:r>
                    <m:r>
                      <a:rPr lang="en-US" sz="2400" i="1"/>
                      <m:t> </m:t>
                    </m:r>
                    <m:r>
                      <a:rPr lang="en-US" sz="2400" i="1"/>
                      <m:t>487</m:t>
                    </m:r>
                    <m:r>
                      <a:rPr lang="en-US" sz="2400" i="1"/>
                      <m:t>  </m:t>
                    </m:r>
                    <m:r>
                      <a:rPr lang="en-US" sz="2400" i="1"/>
                      <m:t>𝑚</m:t>
                    </m:r>
                    <m:r>
                      <a:rPr lang="en-US" sz="2400" i="1"/>
                      <m:t>/</m:t>
                    </m:r>
                    <m:sSup>
                      <m:sSupPr>
                        <m:ctrlPr>
                          <a:rPr lang="en-US" sz="2400" i="1"/>
                        </m:ctrlPr>
                      </m:sSupPr>
                      <m:e>
                        <m:r>
                          <a:rPr lang="en-US" sz="2400" i="1"/>
                          <m:t>𝑠</m:t>
                        </m:r>
                      </m:e>
                      <m:sup>
                        <m:r>
                          <a:rPr lang="en-US" sz="2400" i="1"/>
                          <m:t>2</m:t>
                        </m:r>
                      </m:sup>
                    </m:sSup>
                  </m:oMath>
                </a14:m>
                <a:r>
                  <a:rPr lang="en-US" sz="2800" i="1" dirty="0"/>
                  <a:t> </a:t>
                </a:r>
                <a:endParaRPr lang="ar-EG" sz="3200" b="1" dirty="0" smtClean="0">
                  <a:cs typeface="Simple Bold Jut Out"/>
                </a:endParaRPr>
              </a:p>
            </p:txBody>
          </p:sp>
        </mc:Choice>
        <mc:Fallback>
          <p:sp>
            <p:nvSpPr>
              <p:cNvPr id="5" name="Rectangle 4"/>
              <p:cNvSpPr>
                <a:spLocks noRot="1" noChangeAspect="1" noMove="1" noResize="1" noEditPoints="1" noAdjustHandles="1" noChangeArrowheads="1" noChangeShapeType="1" noTextEdit="1"/>
              </p:cNvSpPr>
              <p:nvPr/>
            </p:nvSpPr>
            <p:spPr>
              <a:xfrm>
                <a:off x="1239730" y="482247"/>
                <a:ext cx="7704856" cy="6155018"/>
              </a:xfrm>
              <a:prstGeom prst="rect">
                <a:avLst/>
              </a:prstGeom>
              <a:blipFill rotWithShape="1">
                <a:blip r:embed="rId2"/>
                <a:stretch>
                  <a:fillRect l="-2294"/>
                </a:stretch>
              </a:blipFill>
            </p:spPr>
            <p:txBody>
              <a:bodyPr/>
              <a:lstStyle/>
              <a:p>
                <a:r>
                  <a:rPr lang="ar-EG">
                    <a:noFill/>
                  </a:rPr>
                  <a:t> </a:t>
                </a:r>
              </a:p>
            </p:txBody>
          </p:sp>
        </mc:Fallback>
      </mc:AlternateContent>
    </p:spTree>
    <p:extLst>
      <p:ext uri="{BB962C8B-B14F-4D97-AF65-F5344CB8AC3E}">
        <p14:creationId xmlns:p14="http://schemas.microsoft.com/office/powerpoint/2010/main" val="38131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الحركة في المستوى</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124744"/>
            <a:ext cx="7344816" cy="5570756"/>
          </a:xfrm>
          <a:prstGeom prst="rect">
            <a:avLst/>
          </a:prstGeom>
        </p:spPr>
        <p:txBody>
          <a:bodyPr wrap="square">
            <a:spAutoFit/>
          </a:bodyPr>
          <a:lstStyle/>
          <a:p>
            <a:pPr algn="just"/>
            <a:r>
              <a:rPr lang="ar-EG" sz="4000" b="1" dirty="0">
                <a:cs typeface="Simple Bold Jut Out"/>
              </a:rPr>
              <a:t>عندما تكون حركة أي جسم محددة في مستوى واحد فإنه يطلق عليها </a:t>
            </a:r>
            <a:r>
              <a:rPr lang="en-US" sz="2800" i="1" dirty="0">
                <a:latin typeface="Cambria Math" panose="02040503050406030204" pitchFamily="18" charset="0"/>
                <a:cs typeface="Simple Bold Jut Out"/>
              </a:rPr>
              <a:t>Plane Motion</a:t>
            </a:r>
            <a:r>
              <a:rPr lang="ar-EG" sz="2800" i="1" dirty="0">
                <a:latin typeface="Cambria Math" panose="02040503050406030204" pitchFamily="18" charset="0"/>
                <a:cs typeface="Simple Bold Jut Out"/>
              </a:rPr>
              <a:t> </a:t>
            </a:r>
            <a:r>
              <a:rPr lang="ar-EG" sz="2800" i="1" dirty="0">
                <a:latin typeface="Cambria Math" panose="02040503050406030204" pitchFamily="18" charset="0"/>
                <a:cs typeface="Simple Bold Jut Out"/>
              </a:rPr>
              <a:t> </a:t>
            </a:r>
            <a:r>
              <a:rPr lang="ar-EG" sz="3600" b="1" dirty="0" smtClean="0">
                <a:cs typeface="Simple Bold Jut Out"/>
              </a:rPr>
              <a:t>أ</a:t>
            </a:r>
            <a:r>
              <a:rPr lang="ar-EG" sz="4000" b="1" dirty="0" smtClean="0">
                <a:cs typeface="Simple Bold Jut Out"/>
              </a:rPr>
              <a:t>و </a:t>
            </a:r>
            <a:r>
              <a:rPr lang="ar-EG" sz="4000" b="1" dirty="0">
                <a:cs typeface="Simple Bold Jut Out"/>
              </a:rPr>
              <a:t>مستوى الحركة </a:t>
            </a:r>
            <a:r>
              <a:rPr lang="ar-EG" sz="4000" b="1" dirty="0" smtClean="0">
                <a:cs typeface="Simple Bold Jut Out"/>
              </a:rPr>
              <a:t>والتي </a:t>
            </a:r>
            <a:r>
              <a:rPr lang="ar-EG" sz="4000" b="1" dirty="0">
                <a:cs typeface="Simple Bold Jut Out"/>
              </a:rPr>
              <a:t>يمكن تصنيفها </a:t>
            </a:r>
            <a:r>
              <a:rPr lang="ar-EG" sz="4000" b="1" dirty="0" smtClean="0">
                <a:cs typeface="Simple Bold Jut Out"/>
              </a:rPr>
              <a:t>الى</a:t>
            </a:r>
            <a:r>
              <a:rPr lang="ar-EG" sz="3200" b="1" dirty="0" smtClean="0">
                <a:cs typeface="Simple Bold Jut Out"/>
              </a:rPr>
              <a:t>:</a:t>
            </a:r>
          </a:p>
          <a:p>
            <a:pPr marL="457200" indent="-457200" algn="just">
              <a:buFont typeface="Wingdings" panose="05000000000000000000" pitchFamily="2" charset="2"/>
              <a:buChar char="§"/>
            </a:pPr>
            <a:r>
              <a:rPr lang="ar-EG" sz="4000" b="1" dirty="0" smtClean="0">
                <a:cs typeface="Simple Bold Jut Out"/>
              </a:rPr>
              <a:t>حركة </a:t>
            </a:r>
            <a:r>
              <a:rPr lang="ar-EG" sz="4000" b="1" dirty="0">
                <a:cs typeface="Simple Bold Jut Out"/>
              </a:rPr>
              <a:t>خطية مستقيمة </a:t>
            </a:r>
            <a:r>
              <a:rPr lang="en-US" sz="2800" i="1" dirty="0">
                <a:latin typeface="Cambria Math" panose="02040503050406030204" pitchFamily="18" charset="0"/>
                <a:cs typeface="Simple Bold Jut Out"/>
              </a:rPr>
              <a:t>Rectilinear Motion</a:t>
            </a:r>
            <a:r>
              <a:rPr lang="ar-EG" sz="2800" i="1" dirty="0">
                <a:latin typeface="Cambria Math" panose="02040503050406030204" pitchFamily="18" charset="0"/>
                <a:cs typeface="Simple Bold Jut Out"/>
              </a:rPr>
              <a:t> </a:t>
            </a:r>
            <a:r>
              <a:rPr lang="ar-EG" sz="4000" b="1" dirty="0" smtClean="0">
                <a:cs typeface="Simple Bold Jut Out"/>
              </a:rPr>
              <a:t>وهي الحركة في مسارات مستقيمة ويطلق </a:t>
            </a:r>
            <a:r>
              <a:rPr lang="ar-EG" sz="4000" b="1" dirty="0">
                <a:cs typeface="Simple Bold Jut Out"/>
              </a:rPr>
              <a:t>عليها </a:t>
            </a:r>
            <a:r>
              <a:rPr lang="ar-EG" sz="4000" b="1" dirty="0" smtClean="0">
                <a:cs typeface="Simple Bold Jut Out"/>
              </a:rPr>
              <a:t>أحيانا الحركة الإنتقالية </a:t>
            </a:r>
            <a:r>
              <a:rPr lang="en-US" sz="2800" i="1" dirty="0">
                <a:latin typeface="Cambria Math" panose="02040503050406030204" pitchFamily="18" charset="0"/>
                <a:cs typeface="Simple Bold Jut Out"/>
              </a:rPr>
              <a:t>T</a:t>
            </a:r>
            <a:r>
              <a:rPr lang="en-US" sz="2800" i="1" dirty="0">
                <a:latin typeface="Cambria Math" panose="02040503050406030204" pitchFamily="18" charset="0"/>
                <a:cs typeface="Simple Bold Jut Out"/>
              </a:rPr>
              <a:t>ranslatory Motion</a:t>
            </a:r>
            <a:r>
              <a:rPr lang="ar-EG" sz="2800" i="1" dirty="0">
                <a:latin typeface="Cambria Math" panose="02040503050406030204" pitchFamily="18" charset="0"/>
                <a:cs typeface="Simple Bold Jut Out"/>
              </a:rPr>
              <a:t>  </a:t>
            </a:r>
            <a:endParaRPr lang="ar-EG" sz="3600" i="1" dirty="0">
              <a:latin typeface="Cambria Math" panose="02040503050406030204" pitchFamily="18" charset="0"/>
              <a:cs typeface="Simple Bold Jut Out"/>
            </a:endParaRPr>
          </a:p>
          <a:p>
            <a:pPr marL="457200" indent="-457200" algn="just">
              <a:buFont typeface="Wingdings" panose="05000000000000000000" pitchFamily="2" charset="2"/>
              <a:buChar char="§"/>
            </a:pPr>
            <a:r>
              <a:rPr lang="ar-EG" sz="4000" b="1" dirty="0" smtClean="0">
                <a:cs typeface="Simple Bold Jut Out"/>
              </a:rPr>
              <a:t>حركة </a:t>
            </a:r>
            <a:r>
              <a:rPr lang="ar-EG" sz="4000" b="1" dirty="0">
                <a:cs typeface="Simple Bold Jut Out"/>
              </a:rPr>
              <a:t>خطية منحنية </a:t>
            </a:r>
            <a:r>
              <a:rPr lang="en-US" sz="2800" i="1" dirty="0">
                <a:latin typeface="Cambria Math" panose="02040503050406030204" pitchFamily="18" charset="0"/>
                <a:cs typeface="Simple Bold Jut Out"/>
              </a:rPr>
              <a:t>Curvilinear </a:t>
            </a:r>
            <a:r>
              <a:rPr lang="en-US" sz="2800" i="1" dirty="0">
                <a:latin typeface="Cambria Math" panose="02040503050406030204" pitchFamily="18" charset="0"/>
                <a:cs typeface="Simple Bold Jut Out"/>
              </a:rPr>
              <a:t>Motion</a:t>
            </a:r>
            <a:r>
              <a:rPr lang="ar-EG" sz="2800" i="1" dirty="0">
                <a:latin typeface="Cambria Math" panose="02040503050406030204" pitchFamily="18" charset="0"/>
                <a:cs typeface="Simple Bold Jut Out"/>
              </a:rPr>
              <a:t> </a:t>
            </a:r>
            <a:r>
              <a:rPr lang="ar-EG" sz="4000" b="1" dirty="0" smtClean="0">
                <a:cs typeface="Simple Bold Jut Out"/>
              </a:rPr>
              <a:t>وهي الحركة في مسارات منحنية ويطلق عليها </a:t>
            </a:r>
            <a:r>
              <a:rPr lang="ar-EG" sz="4000" b="1" dirty="0" smtClean="0">
                <a:cs typeface="Simple Bold Jut Out"/>
              </a:rPr>
              <a:t>أحيانا                   </a:t>
            </a:r>
            <a:r>
              <a:rPr lang="en-US" sz="2800" i="1" dirty="0">
                <a:latin typeface="Cambria Math" panose="02040503050406030204" pitchFamily="18" charset="0"/>
                <a:cs typeface="Simple Bold Jut Out"/>
              </a:rPr>
              <a:t>Plane</a:t>
            </a:r>
            <a:r>
              <a:rPr lang="en-US" sz="3600" i="1" dirty="0">
                <a:latin typeface="Cambria Math" panose="02040503050406030204" pitchFamily="18" charset="0"/>
                <a:cs typeface="Simple Bold Jut Out"/>
              </a:rPr>
              <a:t> </a:t>
            </a:r>
            <a:r>
              <a:rPr lang="en-US" sz="2800" i="1" dirty="0" smtClean="0">
                <a:latin typeface="Cambria Math" panose="02040503050406030204" pitchFamily="18" charset="0"/>
                <a:cs typeface="Simple Bold Jut Out"/>
              </a:rPr>
              <a:t>Rotational </a:t>
            </a:r>
            <a:r>
              <a:rPr lang="en-US" sz="2800" i="1" dirty="0">
                <a:latin typeface="Cambria Math" panose="02040503050406030204" pitchFamily="18" charset="0"/>
                <a:cs typeface="Simple Bold Jut Out"/>
              </a:rPr>
              <a:t>Motion</a:t>
            </a:r>
            <a:r>
              <a:rPr lang="ar-EG" sz="3600" dirty="0" smtClean="0">
                <a:cs typeface="Simple Bold Jut Out"/>
              </a:rPr>
              <a:t>.</a:t>
            </a:r>
            <a:endParaRPr lang="en-US" sz="3600" dirty="0">
              <a:cs typeface="Simple Bold Jut Out"/>
            </a:endParaRPr>
          </a:p>
        </p:txBody>
      </p:sp>
    </p:spTree>
    <p:extLst>
      <p:ext uri="{BB962C8B-B14F-4D97-AF65-F5344CB8AC3E}">
        <p14:creationId xmlns:p14="http://schemas.microsoft.com/office/powerpoint/2010/main" val="3910675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الإزاحة </a:t>
            </a: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الخطية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124744"/>
            <a:ext cx="7488832" cy="5092163"/>
          </a:xfrm>
          <a:prstGeom prst="rect">
            <a:avLst/>
          </a:prstGeom>
        </p:spPr>
        <p:txBody>
          <a:bodyPr wrap="square">
            <a:spAutoFit/>
          </a:bodyPr>
          <a:lstStyle/>
          <a:p>
            <a:pPr algn="just">
              <a:lnSpc>
                <a:spcPct val="130000"/>
              </a:lnSpc>
            </a:pPr>
            <a:r>
              <a:rPr lang="ar-EG" sz="3600" b="1" dirty="0">
                <a:latin typeface="Cambria Math" panose="02040503050406030204" pitchFamily="18" charset="0"/>
                <a:ea typeface="+mj-ea"/>
                <a:cs typeface="Simple Bold Jut Out" pitchFamily="2" charset="-78"/>
              </a:rPr>
              <a:t>هي المسافة التي يتحركها الجسم من نقطة ثابتة إما في مسارات مستقيمة أو في مسارات منحنية والإزاحة كمية متجهة ويمكن تمثيلها بيانيا بواسطة خط مستقيم. وفي محركات الإحتراق الداخلي الترددية فإن المكبس يتحرك في مسارات مستقيمة بينما يتحرك الكرنك في مسارات منحنية حول محور عمود الكرنك أما ذراع التوصيل للمحرك فإن حركته ليست في مسارات مستقيمة ولا في مسارات منحنية وإنما في مسار بيضاوي وذلك لأن نصف قطر الإنحناء له يتغير مع الزمن.</a:t>
            </a:r>
            <a:endParaRPr lang="en-US" sz="3600" b="1" dirty="0">
              <a:latin typeface="Cambria Math" panose="02040503050406030204" pitchFamily="18" charset="0"/>
              <a:ea typeface="+mj-ea"/>
              <a:cs typeface="Simple Bold Jut Out" pitchFamily="2" charset="-78"/>
            </a:endParaRPr>
          </a:p>
        </p:txBody>
      </p:sp>
    </p:spTree>
    <p:extLst>
      <p:ext uri="{BB962C8B-B14F-4D97-AF65-F5344CB8AC3E}">
        <p14:creationId xmlns:p14="http://schemas.microsoft.com/office/powerpoint/2010/main" val="91384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السرعةالخطية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403648" y="1268760"/>
            <a:ext cx="7344816" cy="5509200"/>
          </a:xfrm>
          <a:prstGeom prst="rect">
            <a:avLst/>
          </a:prstGeom>
        </p:spPr>
        <p:txBody>
          <a:bodyPr wrap="square">
            <a:spAutoFit/>
          </a:bodyPr>
          <a:lstStyle/>
          <a:p>
            <a:pPr algn="just"/>
            <a:r>
              <a:rPr lang="ar-EG" sz="4000" b="1" dirty="0" smtClean="0">
                <a:cs typeface="Simple Bold Jut Out"/>
              </a:rPr>
              <a:t>هي معدل </a:t>
            </a:r>
            <a:r>
              <a:rPr lang="ar-EG" sz="4400" b="1" dirty="0" smtClean="0">
                <a:cs typeface="Simple Bold Jut Out"/>
              </a:rPr>
              <a:t>تغير الإزاحة الخطية لأي جسم بالنسبة للزمن والسرعة كمية متجهة ويعبر عنها رياضيا كما يلي:</a:t>
            </a:r>
          </a:p>
          <a:p>
            <a:pPr algn="just"/>
            <a:endParaRPr lang="ar-EG" sz="4400" b="1" dirty="0">
              <a:cs typeface="Simple Bold Jut Out"/>
            </a:endParaRPr>
          </a:p>
          <a:p>
            <a:pPr marL="457200" indent="-457200" algn="just">
              <a:buFont typeface="Wingdings" panose="05000000000000000000" pitchFamily="2" charset="2"/>
              <a:buChar char="§"/>
            </a:pPr>
            <a:r>
              <a:rPr lang="ar-EG" sz="4400" b="1" dirty="0" smtClean="0">
                <a:cs typeface="Simple Bold Jut Out"/>
              </a:rPr>
              <a:t>إذا كانت الإزاحة الخطية ذات مسارات دائرية فإن السرعة الخطية عند اي لحظة تكون مماسة لمنحنى المسار الدائري. </a:t>
            </a:r>
          </a:p>
          <a:p>
            <a:pPr marL="457200" indent="-457200" algn="just">
              <a:buFont typeface="Wingdings" panose="05000000000000000000" pitchFamily="2" charset="2"/>
              <a:buChar char="§"/>
            </a:pPr>
            <a:r>
              <a:rPr lang="ar-EG" sz="4400" b="1" dirty="0" smtClean="0">
                <a:cs typeface="Simple Bold Jut Out"/>
              </a:rPr>
              <a:t>إذا تم إهمال الإتجاه للسرعة الخطية فإنها في هذه الحالة تعتبر كمية قياسية.</a:t>
            </a:r>
            <a:endParaRPr lang="en-US" sz="4000" b="1" dirty="0">
              <a:cs typeface="Simple Bold Jut Out"/>
            </a:endParaRPr>
          </a:p>
        </p:txBody>
      </p:sp>
      <p:pic>
        <p:nvPicPr>
          <p:cNvPr id="3074" name="Picture 2"/>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167" b="22541"/>
          <a:stretch/>
        </p:blipFill>
        <p:spPr bwMode="auto">
          <a:xfrm>
            <a:off x="3707903" y="2678012"/>
            <a:ext cx="2232247" cy="60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985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800" b="1" dirty="0" smtClean="0">
                <a:solidFill>
                  <a:schemeClr val="tx1"/>
                </a:solidFill>
                <a:effectLst>
                  <a:outerShdw blurRad="38100" dist="38100" dir="2700000" algn="tl">
                    <a:srgbClr val="000000">
                      <a:alpha val="43137"/>
                    </a:srgbClr>
                  </a:outerShdw>
                </a:effectLst>
                <a:cs typeface="Simple Bold Jut Out" pitchFamily="2" charset="-78"/>
              </a:rPr>
              <a:t>العجلةالخطية</a:t>
            </a:r>
            <a:endParaRPr lang="ar-EG" sz="40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5" name="Rectangle 4"/>
          <p:cNvSpPr/>
          <p:nvPr/>
        </p:nvSpPr>
        <p:spPr>
          <a:xfrm>
            <a:off x="1230591" y="1124744"/>
            <a:ext cx="7632848" cy="5022914"/>
          </a:xfrm>
          <a:prstGeom prst="rect">
            <a:avLst/>
          </a:prstGeom>
        </p:spPr>
        <p:txBody>
          <a:bodyPr wrap="square">
            <a:spAutoFit/>
          </a:bodyPr>
          <a:lstStyle/>
          <a:p>
            <a:pPr algn="just">
              <a:lnSpc>
                <a:spcPct val="90000"/>
              </a:lnSpc>
            </a:pPr>
            <a:r>
              <a:rPr lang="ar-EG" sz="4000" b="1" dirty="0" smtClean="0">
                <a:cs typeface="Simple Bold Jut Out"/>
              </a:rPr>
              <a:t>هي معدل تغير السرعة الخطية لأي جسم بالنسبة للزمن والعجلة كمية متجهة ويعبر عنها رياضيا كما يلي:</a:t>
            </a:r>
          </a:p>
          <a:p>
            <a:pPr algn="just">
              <a:lnSpc>
                <a:spcPct val="90000"/>
              </a:lnSpc>
            </a:pPr>
            <a:endParaRPr lang="ar-EG" sz="4000" b="1" dirty="0">
              <a:cs typeface="Simple Bold Jut Out"/>
            </a:endParaRPr>
          </a:p>
          <a:p>
            <a:pPr marL="457200" indent="-457200" algn="just">
              <a:lnSpc>
                <a:spcPct val="90000"/>
              </a:lnSpc>
              <a:buFont typeface="Wingdings" panose="05000000000000000000" pitchFamily="2" charset="2"/>
              <a:buChar char="§"/>
            </a:pPr>
            <a:endParaRPr lang="ar-EG" sz="4000" b="1" dirty="0" smtClean="0">
              <a:cs typeface="Simple Bold Jut Out"/>
            </a:endParaRPr>
          </a:p>
          <a:p>
            <a:pPr marL="457200" indent="-457200" algn="just">
              <a:lnSpc>
                <a:spcPct val="90000"/>
              </a:lnSpc>
              <a:buFont typeface="Wingdings" panose="05000000000000000000" pitchFamily="2" charset="2"/>
              <a:buChar char="§"/>
            </a:pPr>
            <a:r>
              <a:rPr lang="ar-EG" sz="4000" b="1" dirty="0" smtClean="0">
                <a:cs typeface="Simple Bold Jut Out"/>
              </a:rPr>
              <a:t>كما </a:t>
            </a:r>
            <a:r>
              <a:rPr lang="ar-EG" sz="4000" b="1" dirty="0" smtClean="0">
                <a:cs typeface="Simple Bold Jut Out"/>
              </a:rPr>
              <a:t>يمكن التعبير عن العجلة بالطريقة التالية:</a:t>
            </a:r>
          </a:p>
          <a:p>
            <a:pPr algn="just">
              <a:lnSpc>
                <a:spcPct val="90000"/>
              </a:lnSpc>
            </a:pPr>
            <a:endParaRPr lang="ar-EG" sz="4000" b="1" dirty="0" smtClean="0">
              <a:cs typeface="Simple Bold Jut Out"/>
            </a:endParaRPr>
          </a:p>
          <a:p>
            <a:pPr marL="457200" indent="-457200" algn="just">
              <a:lnSpc>
                <a:spcPct val="90000"/>
              </a:lnSpc>
              <a:buFont typeface="Wingdings" panose="05000000000000000000" pitchFamily="2" charset="2"/>
              <a:buChar char="§"/>
            </a:pPr>
            <a:endParaRPr lang="ar-EG" sz="4000" b="1" dirty="0" smtClean="0">
              <a:cs typeface="Simple Bold Jut Out"/>
            </a:endParaRPr>
          </a:p>
          <a:p>
            <a:pPr marL="457200" indent="-457200" algn="just">
              <a:lnSpc>
                <a:spcPct val="90000"/>
              </a:lnSpc>
              <a:buFont typeface="Wingdings" panose="05000000000000000000" pitchFamily="2" charset="2"/>
              <a:buChar char="§"/>
            </a:pPr>
            <a:r>
              <a:rPr lang="ar-EG" sz="4000" b="1" dirty="0" smtClean="0">
                <a:cs typeface="Simple Bold Jut Out"/>
              </a:rPr>
              <a:t>تعرف </a:t>
            </a:r>
            <a:r>
              <a:rPr lang="ar-EG" sz="4000" b="1" dirty="0" smtClean="0">
                <a:cs typeface="Simple Bold Jut Out"/>
              </a:rPr>
              <a:t>العجلة السالبة بانها </a:t>
            </a:r>
            <a:r>
              <a:rPr lang="ar-EG" sz="4000" b="1" dirty="0" smtClean="0">
                <a:cs typeface="Simple Bold Jut Out"/>
              </a:rPr>
              <a:t>التباطئ أو </a:t>
            </a:r>
            <a:r>
              <a:rPr lang="ar-EG" sz="4000" b="1" dirty="0" smtClean="0">
                <a:cs typeface="Simple Bold Jut Out"/>
              </a:rPr>
              <a:t>التثبيط </a:t>
            </a:r>
            <a:r>
              <a:rPr lang="en-US" sz="2800" i="1" dirty="0" smtClean="0">
                <a:latin typeface="Cambria Math" panose="02040503050406030204" pitchFamily="18" charset="0"/>
                <a:ea typeface="Cambria Math" panose="02040503050406030204" pitchFamily="18" charset="0"/>
                <a:cs typeface="Simple Bold Jut Out"/>
              </a:rPr>
              <a:t>Deceleration or Retardation</a:t>
            </a:r>
            <a:r>
              <a:rPr lang="ar-EG" sz="3600" b="1" dirty="0" smtClean="0">
                <a:cs typeface="Simple Bold Jut Out"/>
              </a:rPr>
              <a:t>.</a:t>
            </a:r>
            <a:endParaRPr lang="en-US" sz="3600" b="1" dirty="0">
              <a:cs typeface="Simple Bold Jut Out"/>
            </a:endParaRPr>
          </a:p>
        </p:txBody>
      </p:sp>
      <p:pic>
        <p:nvPicPr>
          <p:cNvPr id="4098" name="Picture 2"/>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6079"/>
          <a:stretch/>
        </p:blipFill>
        <p:spPr bwMode="auto">
          <a:xfrm>
            <a:off x="2051720" y="2276872"/>
            <a:ext cx="3816424" cy="9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t="29395" b="5258"/>
          <a:stretch/>
        </p:blipFill>
        <p:spPr bwMode="auto">
          <a:xfrm>
            <a:off x="6372200" y="2276872"/>
            <a:ext cx="1943699" cy="103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102799" y="3861048"/>
            <a:ext cx="388843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344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272808" cy="864096"/>
          </a:xfrm>
        </p:spPr>
        <p:txBody>
          <a:bodyPr>
            <a:normAutofit/>
          </a:bodyPr>
          <a:lstStyle/>
          <a:p>
            <a:pPr marL="182880" indent="0" algn="ctr">
              <a:buNone/>
            </a:pPr>
            <a:r>
              <a:rPr lang="ar-EG" sz="4400" b="1" dirty="0" smtClean="0">
                <a:solidFill>
                  <a:schemeClr val="tx1"/>
                </a:solidFill>
                <a:effectLst>
                  <a:outerShdw blurRad="38100" dist="38100" dir="2700000" algn="tl">
                    <a:srgbClr val="000000">
                      <a:alpha val="43137"/>
                    </a:srgbClr>
                  </a:outerShdw>
                </a:effectLst>
                <a:cs typeface="Simple Bold Jut Out" pitchFamily="2" charset="-78"/>
              </a:rPr>
              <a:t>معادلات الحركة الخطية</a:t>
            </a:r>
            <a:endParaRPr lang="ar-EG" sz="4400" b="1" dirty="0">
              <a:solidFill>
                <a:schemeClr val="tx1"/>
              </a:solidFill>
              <a:effectLst>
                <a:outerShdw blurRad="38100" dist="38100" dir="2700000" algn="tl">
                  <a:srgbClr val="000000">
                    <a:alpha val="43137"/>
                  </a:srgbClr>
                </a:outerShdw>
              </a:effectLst>
              <a:cs typeface="Simple Bold Jut Out"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196752"/>
                <a:ext cx="7812360" cy="4734053"/>
              </a:xfrm>
              <a:prstGeom prst="rect">
                <a:avLst/>
              </a:prstGeom>
            </p:spPr>
            <p:txBody>
              <a:bodyPr wrap="square">
                <a:spAutoFit/>
              </a:bodyPr>
              <a:lstStyle/>
              <a:p>
                <a:pPr marL="742950" lvl="1" indent="-285750" algn="just">
                  <a:buSzPts val="1800"/>
                  <a:buFont typeface="Wingdings" panose="05000000000000000000" pitchFamily="2" charset="2"/>
                  <a:buChar char="§"/>
                </a:pPr>
                <a:r>
                  <a:rPr lang="ar-EG" sz="4400" b="1" dirty="0" smtClean="0">
                    <a:latin typeface="Calibri"/>
                    <a:ea typeface="Calibri"/>
                    <a:cs typeface="Simple Bold Jut Out"/>
                  </a:rPr>
                  <a:t>معادلة السرعة النهائية: </a:t>
                </a:r>
              </a:p>
              <a:p>
                <a:pPr algn="ctr">
                  <a:buSzPts val="1800"/>
                </a:pPr>
                <a:r>
                  <a:rPr lang="ar-EG" sz="2000" dirty="0" smtClean="0">
                    <a:latin typeface="Calibri"/>
                    <a:ea typeface="Calibri"/>
                    <a:cs typeface="Sakkal Majalla"/>
                  </a:rPr>
                  <a:t> </a:t>
                </a:r>
                <a14:m>
                  <m:oMath xmlns:m="http://schemas.openxmlformats.org/officeDocument/2006/math">
                    <m:r>
                      <a:rPr lang="en-US" sz="4800" i="1" smtClean="0">
                        <a:latin typeface="Cambria Math"/>
                        <a:ea typeface="Calibri"/>
                        <a:cs typeface="Sakkal Majalla"/>
                      </a:rPr>
                      <m:t>𝑣</m:t>
                    </m:r>
                    <m:r>
                      <a:rPr lang="en-US" sz="4800" i="1" smtClean="0">
                        <a:latin typeface="Cambria Math"/>
                        <a:ea typeface="Calibri"/>
                        <a:cs typeface="Sakkal Majalla"/>
                      </a:rPr>
                      <m:t>=</m:t>
                    </m:r>
                    <m:r>
                      <a:rPr lang="en-US" sz="4800" i="1" smtClean="0">
                        <a:latin typeface="Cambria Math"/>
                        <a:ea typeface="Calibri"/>
                        <a:cs typeface="Sakkal Majalla"/>
                      </a:rPr>
                      <m:t>𝑢</m:t>
                    </m:r>
                    <m:r>
                      <a:rPr lang="en-US" sz="4800" i="1" smtClean="0">
                        <a:latin typeface="Cambria Math"/>
                        <a:ea typeface="Calibri"/>
                        <a:cs typeface="Sakkal Majalla"/>
                      </a:rPr>
                      <m:t>+</m:t>
                    </m:r>
                    <m:r>
                      <a:rPr lang="en-US" sz="4800" i="1" smtClean="0">
                        <a:latin typeface="Cambria Math"/>
                        <a:ea typeface="Calibri"/>
                        <a:cs typeface="Sakkal Majalla"/>
                      </a:rPr>
                      <m:t>𝑎</m:t>
                    </m:r>
                    <m:r>
                      <a:rPr lang="en-US" sz="4800" i="1" smtClean="0">
                        <a:latin typeface="Cambria Math"/>
                        <a:ea typeface="Cambria Math"/>
                        <a:cs typeface="Sakkal Majalla"/>
                      </a:rPr>
                      <m:t>×</m:t>
                    </m:r>
                    <m:r>
                      <a:rPr lang="en-US" sz="4800" i="1" smtClean="0">
                        <a:latin typeface="Cambria Math"/>
                        <a:ea typeface="Calibri"/>
                        <a:cs typeface="Sakkal Majalla"/>
                      </a:rPr>
                      <m:t>𝑡</m:t>
                    </m:r>
                  </m:oMath>
                </a14:m>
                <a:endParaRPr lang="en-US" sz="4800" i="1" dirty="0">
                  <a:latin typeface="Cambria Math"/>
                  <a:ea typeface="Calibri"/>
                  <a:cs typeface="Sakkal Majalla"/>
                </a:endParaRPr>
              </a:p>
              <a:p>
                <a:pPr marL="742950" lvl="1" indent="-285750" algn="just">
                  <a:buSzPts val="1800"/>
                  <a:buFont typeface="Wingdings" panose="05000000000000000000" pitchFamily="2" charset="2"/>
                  <a:buChar char="§"/>
                </a:pPr>
                <a:r>
                  <a:rPr lang="ar-EG" sz="4400" b="1" dirty="0">
                    <a:latin typeface="Calibri"/>
                    <a:ea typeface="Calibri"/>
                    <a:cs typeface="Simple Bold Jut Out"/>
                  </a:rPr>
                  <a:t>معادلة مربع السرعة النهائية</a:t>
                </a:r>
                <a:r>
                  <a:rPr lang="ar-EG" sz="4400" b="1" dirty="0">
                    <a:latin typeface="Calibri"/>
                    <a:ea typeface="Calibri"/>
                    <a:cs typeface="Simple Bold Jut Out"/>
                  </a:rPr>
                  <a:t>:</a:t>
                </a:r>
              </a:p>
              <a:p>
                <a:pPr lvl="0" algn="just">
                  <a:buSzPts val="1800"/>
                </a:pPr>
                <a14:m>
                  <m:oMathPara xmlns:m="http://schemas.openxmlformats.org/officeDocument/2006/math">
                    <m:oMathParaPr>
                      <m:jc m:val="centerGroup"/>
                    </m:oMathParaPr>
                    <m:oMath xmlns:m="http://schemas.openxmlformats.org/officeDocument/2006/math">
                      <m:sSup>
                        <m:sSupPr>
                          <m:ctrlPr>
                            <a:rPr lang="en-US" sz="4800" i="1" smtClean="0">
                              <a:effectLst/>
                              <a:latin typeface="Cambria Math"/>
                              <a:ea typeface="Calibri"/>
                              <a:cs typeface="Sakkal Majalla"/>
                            </a:rPr>
                          </m:ctrlPr>
                        </m:sSupPr>
                        <m:e>
                          <m:r>
                            <m:rPr>
                              <m:sty m:val="p"/>
                            </m:rPr>
                            <a:rPr lang="en-US" sz="4800" smtClean="0">
                              <a:effectLst/>
                              <a:latin typeface="Cambria Math"/>
                              <a:ea typeface="Calibri"/>
                              <a:cs typeface="Sakkal Majalla"/>
                            </a:rPr>
                            <m:t>v</m:t>
                          </m:r>
                        </m:e>
                        <m:sup>
                          <m:r>
                            <a:rPr lang="en-US" sz="4800" smtClean="0">
                              <a:effectLst/>
                              <a:latin typeface="Cambria Math"/>
                              <a:ea typeface="Calibri"/>
                              <a:cs typeface="Sakkal Majalla"/>
                            </a:rPr>
                            <m:t>2</m:t>
                          </m:r>
                        </m:sup>
                      </m:sSup>
                      <m:r>
                        <a:rPr lang="en-US" sz="4800" smtClean="0">
                          <a:effectLst/>
                          <a:latin typeface="Cambria Math"/>
                          <a:ea typeface="Calibri"/>
                          <a:cs typeface="Sakkal Majalla"/>
                        </a:rPr>
                        <m:t>=</m:t>
                      </m:r>
                      <m:sSup>
                        <m:sSupPr>
                          <m:ctrlPr>
                            <a:rPr lang="en-US" sz="4800" i="1">
                              <a:effectLst/>
                              <a:latin typeface="Cambria Math"/>
                              <a:ea typeface="Calibri"/>
                              <a:cs typeface="Sakkal Majalla"/>
                            </a:rPr>
                          </m:ctrlPr>
                        </m:sSupPr>
                        <m:e>
                          <m:r>
                            <m:rPr>
                              <m:sty m:val="p"/>
                            </m:rPr>
                            <a:rPr lang="en-US" sz="4800" smtClean="0">
                              <a:effectLst/>
                              <a:latin typeface="Cambria Math"/>
                              <a:ea typeface="Calibri"/>
                              <a:cs typeface="Sakkal Majalla"/>
                            </a:rPr>
                            <m:t>u</m:t>
                          </m:r>
                        </m:e>
                        <m:sup>
                          <m:r>
                            <a:rPr lang="en-US" sz="4800" smtClean="0">
                              <a:effectLst/>
                              <a:latin typeface="Cambria Math"/>
                              <a:ea typeface="Calibri"/>
                              <a:cs typeface="Sakkal Majalla"/>
                            </a:rPr>
                            <m:t>2</m:t>
                          </m:r>
                        </m:sup>
                      </m:sSup>
                      <m:r>
                        <a:rPr lang="en-US" sz="4800" smtClean="0">
                          <a:effectLst/>
                          <a:latin typeface="Cambria Math"/>
                          <a:ea typeface="Calibri"/>
                          <a:cs typeface="Sakkal Majalla"/>
                        </a:rPr>
                        <m:t>+</m:t>
                      </m:r>
                      <m:r>
                        <a:rPr lang="en-US" sz="4800" smtClean="0">
                          <a:effectLst/>
                          <a:latin typeface="Cambria Math"/>
                          <a:ea typeface="Calibri"/>
                          <a:cs typeface="Sakkal Majalla"/>
                        </a:rPr>
                        <m:t>2</m:t>
                      </m:r>
                      <m:r>
                        <a:rPr lang="en-US" sz="4800" b="0" i="1" smtClean="0">
                          <a:effectLst/>
                          <a:latin typeface="Cambria Math"/>
                          <a:ea typeface="Cambria Math"/>
                          <a:cs typeface="Sakkal Majalla"/>
                        </a:rPr>
                        <m:t>.</m:t>
                      </m:r>
                      <m:r>
                        <a:rPr lang="en-US" sz="4800" smtClean="0">
                          <a:effectLst/>
                          <a:latin typeface="Cambria Math"/>
                          <a:ea typeface="Calibri"/>
                          <a:cs typeface="Sakkal Majalla"/>
                        </a:rPr>
                        <m:t> </m:t>
                      </m:r>
                      <m:r>
                        <m:rPr>
                          <m:sty m:val="p"/>
                        </m:rPr>
                        <a:rPr lang="en-US" sz="4800" smtClean="0">
                          <a:effectLst/>
                          <a:latin typeface="Cambria Math"/>
                          <a:ea typeface="Calibri"/>
                          <a:cs typeface="Sakkal Majalla"/>
                        </a:rPr>
                        <m:t>a</m:t>
                      </m:r>
                      <m:r>
                        <a:rPr lang="en-US" sz="4800" b="0" i="1" smtClean="0">
                          <a:effectLst/>
                          <a:latin typeface="Cambria Math"/>
                          <a:ea typeface="Cambria Math"/>
                          <a:cs typeface="Sakkal Majalla"/>
                        </a:rPr>
                        <m:t>.</m:t>
                      </m:r>
                      <m:r>
                        <m:rPr>
                          <m:sty m:val="p"/>
                        </m:rPr>
                        <a:rPr lang="en-US" sz="4800" smtClean="0">
                          <a:effectLst/>
                          <a:latin typeface="Cambria Math"/>
                          <a:ea typeface="Calibri"/>
                          <a:cs typeface="Sakkal Majalla"/>
                        </a:rPr>
                        <m:t>s</m:t>
                      </m:r>
                    </m:oMath>
                  </m:oMathPara>
                </a14:m>
                <a:endParaRPr lang="en-US" sz="1400" dirty="0">
                  <a:effectLst/>
                  <a:latin typeface="Calibri"/>
                  <a:ea typeface="Calibri"/>
                  <a:cs typeface="Arial"/>
                </a:endParaRPr>
              </a:p>
              <a:p>
                <a:pPr marL="742950" lvl="1" indent="-285750" algn="just">
                  <a:buSzPts val="1800"/>
                  <a:buFont typeface="Wingdings" panose="05000000000000000000" pitchFamily="2" charset="2"/>
                  <a:buChar char="§"/>
                </a:pPr>
                <a:r>
                  <a:rPr lang="ar-EG" sz="4400" b="1" dirty="0">
                    <a:latin typeface="Calibri"/>
                    <a:ea typeface="Calibri"/>
                    <a:cs typeface="Simple Bold Jut Out"/>
                  </a:rPr>
                  <a:t>معادلة المسافة </a:t>
                </a:r>
                <a:r>
                  <a:rPr lang="ar-EG" sz="4400" b="1" dirty="0" smtClean="0">
                    <a:latin typeface="Calibri"/>
                    <a:ea typeface="Calibri"/>
                    <a:cs typeface="Simple Bold Jut Out"/>
                  </a:rPr>
                  <a:t>المقطوعة:</a:t>
                </a:r>
                <a:r>
                  <a:rPr lang="ar-EG" sz="4800" i="1" dirty="0" smtClean="0">
                    <a:latin typeface="Cambria Math"/>
                    <a:ea typeface="Calibri"/>
                    <a:cs typeface="Sakkal Majalla"/>
                  </a:rPr>
                  <a:t> </a:t>
                </a:r>
              </a:p>
              <a:p>
                <a:pPr lvl="0" algn="just">
                  <a:buSzPts val="1800"/>
                </a:pPr>
                <a14:m>
                  <m:oMathPara xmlns:m="http://schemas.openxmlformats.org/officeDocument/2006/math">
                    <m:oMathParaPr>
                      <m:jc m:val="centerGroup"/>
                    </m:oMathParaPr>
                    <m:oMath xmlns:m="http://schemas.openxmlformats.org/officeDocument/2006/math">
                      <m:r>
                        <m:rPr>
                          <m:sty m:val="p"/>
                        </m:rPr>
                        <a:rPr lang="en-US" sz="3600" i="1" smtClean="0">
                          <a:latin typeface="Cambria Math"/>
                          <a:ea typeface="Calibri"/>
                          <a:cs typeface="Sakkal Majalla"/>
                        </a:rPr>
                        <m:t>s</m:t>
                      </m:r>
                      <m:r>
                        <a:rPr lang="en-US" sz="3600" i="1" smtClean="0">
                          <a:latin typeface="Cambria Math"/>
                          <a:ea typeface="Calibri"/>
                          <a:cs typeface="Sakkal Majalla"/>
                        </a:rPr>
                        <m:t>=</m:t>
                      </m:r>
                      <m:r>
                        <m:rPr>
                          <m:sty m:val="p"/>
                        </m:rPr>
                        <a:rPr lang="en-US" sz="3600" i="1" smtClean="0">
                          <a:latin typeface="Cambria Math"/>
                          <a:ea typeface="Calibri"/>
                          <a:cs typeface="Sakkal Majalla"/>
                        </a:rPr>
                        <m:t>u</m:t>
                      </m:r>
                      <m:r>
                        <a:rPr lang="en-US" sz="3600" b="0" i="1" smtClean="0">
                          <a:latin typeface="Cambria Math"/>
                          <a:ea typeface="Cambria Math"/>
                          <a:cs typeface="Sakkal Majalla"/>
                        </a:rPr>
                        <m:t>.</m:t>
                      </m:r>
                      <m:r>
                        <m:rPr>
                          <m:sty m:val="p"/>
                        </m:rPr>
                        <a:rPr lang="en-US" sz="3600" i="1" smtClean="0">
                          <a:latin typeface="Cambria Math"/>
                          <a:ea typeface="Calibri"/>
                          <a:cs typeface="Sakkal Majalla"/>
                        </a:rPr>
                        <m:t>t</m:t>
                      </m:r>
                      <m:r>
                        <a:rPr lang="en-US" sz="3600" i="1" smtClean="0">
                          <a:latin typeface="Cambria Math"/>
                          <a:ea typeface="Calibri"/>
                          <a:cs typeface="Sakkal Majalla"/>
                        </a:rPr>
                        <m:t>+</m:t>
                      </m:r>
                      <m:f>
                        <m:fPr>
                          <m:ctrlPr>
                            <a:rPr lang="en-US" sz="3600" i="1">
                              <a:latin typeface="Cambria Math"/>
                              <a:ea typeface="Calibri"/>
                              <a:cs typeface="Sakkal Majalla"/>
                            </a:rPr>
                          </m:ctrlPr>
                        </m:fPr>
                        <m:num>
                          <m:r>
                            <a:rPr lang="en-US" sz="3600" i="1" smtClean="0">
                              <a:latin typeface="Cambria Math"/>
                              <a:ea typeface="Calibri"/>
                              <a:cs typeface="Sakkal Majalla"/>
                            </a:rPr>
                            <m:t>1</m:t>
                          </m:r>
                        </m:num>
                        <m:den>
                          <m:r>
                            <a:rPr lang="en-US" sz="3600" i="1" smtClean="0">
                              <a:latin typeface="Cambria Math"/>
                              <a:ea typeface="Calibri"/>
                              <a:cs typeface="Sakkal Majalla"/>
                            </a:rPr>
                            <m:t>2</m:t>
                          </m:r>
                        </m:den>
                      </m:f>
                      <m:r>
                        <m:rPr>
                          <m:sty m:val="p"/>
                        </m:rPr>
                        <a:rPr lang="en-US" sz="3600" i="1" smtClean="0">
                          <a:latin typeface="Cambria Math"/>
                          <a:ea typeface="Calibri"/>
                          <a:cs typeface="Sakkal Majalla"/>
                        </a:rPr>
                        <m:t>a</m:t>
                      </m:r>
                      <m:r>
                        <a:rPr lang="en-US" sz="3600" b="0" i="1" smtClean="0">
                          <a:latin typeface="Cambria Math"/>
                          <a:ea typeface="Cambria Math"/>
                          <a:cs typeface="Sakkal Majalla"/>
                        </a:rPr>
                        <m:t>.</m:t>
                      </m:r>
                      <m:sSup>
                        <m:sSupPr>
                          <m:ctrlPr>
                            <a:rPr lang="en-US" sz="3600" i="1">
                              <a:latin typeface="Cambria Math"/>
                              <a:ea typeface="Calibri"/>
                              <a:cs typeface="Sakkal Majalla"/>
                            </a:rPr>
                          </m:ctrlPr>
                        </m:sSupPr>
                        <m:e>
                          <m:r>
                            <m:rPr>
                              <m:sty m:val="p"/>
                            </m:rPr>
                            <a:rPr lang="en-US" sz="3600" i="1" smtClean="0">
                              <a:latin typeface="Cambria Math"/>
                              <a:ea typeface="Calibri"/>
                              <a:cs typeface="Sakkal Majalla"/>
                            </a:rPr>
                            <m:t>t</m:t>
                          </m:r>
                        </m:e>
                        <m:sup>
                          <m:r>
                            <a:rPr lang="en-US" sz="3600" i="1" smtClean="0">
                              <a:latin typeface="Cambria Math"/>
                              <a:ea typeface="Calibri"/>
                              <a:cs typeface="Sakkal Majalla"/>
                            </a:rPr>
                            <m:t>2</m:t>
                          </m:r>
                        </m:sup>
                      </m:sSup>
                      <m:r>
                        <a:rPr lang="en-US" sz="3600" i="1" smtClean="0">
                          <a:latin typeface="Cambria Math"/>
                          <a:ea typeface="Calibri"/>
                          <a:cs typeface="Sakkal Majalla"/>
                        </a:rPr>
                        <m:t>=</m:t>
                      </m:r>
                      <m:f>
                        <m:fPr>
                          <m:ctrlPr>
                            <a:rPr lang="en-US" sz="3600" i="1">
                              <a:latin typeface="Cambria Math"/>
                              <a:ea typeface="Calibri"/>
                              <a:cs typeface="Sakkal Majalla"/>
                            </a:rPr>
                          </m:ctrlPr>
                        </m:fPr>
                        <m:num>
                          <m:d>
                            <m:dPr>
                              <m:ctrlPr>
                                <a:rPr lang="en-US" sz="3600" i="1">
                                  <a:latin typeface="Cambria Math"/>
                                  <a:ea typeface="Calibri"/>
                                  <a:cs typeface="Sakkal Majalla"/>
                                </a:rPr>
                              </m:ctrlPr>
                            </m:dPr>
                            <m:e>
                              <m:r>
                                <m:rPr>
                                  <m:sty m:val="p"/>
                                </m:rPr>
                                <a:rPr lang="en-US" sz="3600" i="1" smtClean="0">
                                  <a:latin typeface="Cambria Math"/>
                                  <a:ea typeface="Calibri"/>
                                  <a:cs typeface="Sakkal Majalla"/>
                                </a:rPr>
                                <m:t>u</m:t>
                              </m:r>
                              <m:r>
                                <a:rPr lang="en-US" sz="3600" i="1" smtClean="0">
                                  <a:latin typeface="Cambria Math"/>
                                  <a:ea typeface="Calibri"/>
                                  <a:cs typeface="Sakkal Majalla"/>
                                </a:rPr>
                                <m:t>+</m:t>
                              </m:r>
                              <m:r>
                                <m:rPr>
                                  <m:sty m:val="p"/>
                                </m:rPr>
                                <a:rPr lang="en-US" sz="3600" i="1" smtClean="0">
                                  <a:latin typeface="Cambria Math"/>
                                  <a:ea typeface="Calibri"/>
                                  <a:cs typeface="Sakkal Majalla"/>
                                </a:rPr>
                                <m:t>v</m:t>
                              </m:r>
                            </m:e>
                          </m:d>
                        </m:num>
                        <m:den>
                          <m:r>
                            <a:rPr lang="en-US" sz="3600" i="1" smtClean="0">
                              <a:latin typeface="Cambria Math"/>
                              <a:ea typeface="Calibri"/>
                              <a:cs typeface="Sakkal Majalla"/>
                            </a:rPr>
                            <m:t>2</m:t>
                          </m:r>
                        </m:den>
                      </m:f>
                      <m:r>
                        <m:rPr>
                          <m:sty m:val="p"/>
                        </m:rPr>
                        <a:rPr lang="en-US" sz="3600" i="1" smtClean="0">
                          <a:latin typeface="Cambria Math"/>
                          <a:ea typeface="Calibri"/>
                          <a:cs typeface="Sakkal Majalla"/>
                        </a:rPr>
                        <m:t>t</m:t>
                      </m:r>
                      <m:r>
                        <a:rPr lang="en-US" sz="3600" i="1" smtClean="0">
                          <a:latin typeface="Cambria Math"/>
                          <a:ea typeface="Calibri"/>
                          <a:cs typeface="Sakkal Majalla"/>
                        </a:rPr>
                        <m:t>=</m:t>
                      </m:r>
                      <m:sSub>
                        <m:sSubPr>
                          <m:ctrlPr>
                            <a:rPr lang="en-US" sz="3600" i="1">
                              <a:latin typeface="Cambria Math"/>
                              <a:ea typeface="Calibri"/>
                              <a:cs typeface="Sakkal Majalla"/>
                            </a:rPr>
                          </m:ctrlPr>
                        </m:sSubPr>
                        <m:e>
                          <m:r>
                            <m:rPr>
                              <m:sty m:val="p"/>
                            </m:rPr>
                            <a:rPr lang="en-US" sz="3600" i="1" smtClean="0">
                              <a:latin typeface="Cambria Math"/>
                              <a:ea typeface="Calibri"/>
                              <a:cs typeface="Sakkal Majalla"/>
                            </a:rPr>
                            <m:t>v</m:t>
                          </m:r>
                        </m:e>
                        <m:sub>
                          <m:r>
                            <m:rPr>
                              <m:sty m:val="p"/>
                            </m:rPr>
                            <a:rPr lang="en-US" sz="3600" i="1" smtClean="0">
                              <a:latin typeface="Cambria Math"/>
                              <a:ea typeface="Calibri"/>
                              <a:cs typeface="Sakkal Majalla"/>
                            </a:rPr>
                            <m:t>av</m:t>
                          </m:r>
                          <m:r>
                            <a:rPr lang="en-US" sz="3600" i="1" smtClean="0">
                              <a:latin typeface="Cambria Math"/>
                              <a:ea typeface="Calibri"/>
                              <a:cs typeface="Sakkal Majalla"/>
                            </a:rPr>
                            <m:t>.</m:t>
                          </m:r>
                        </m:sub>
                      </m:sSub>
                      <m:r>
                        <a:rPr lang="en-US" sz="3600" i="1" smtClean="0">
                          <a:latin typeface="Cambria Math"/>
                          <a:ea typeface="Calibri"/>
                          <a:cs typeface="Sakkal Majalla"/>
                        </a:rPr>
                        <m:t>×</m:t>
                      </m:r>
                      <m:r>
                        <m:rPr>
                          <m:sty m:val="p"/>
                        </m:rPr>
                        <a:rPr lang="en-US" sz="3600" i="1" smtClean="0">
                          <a:latin typeface="Cambria Math"/>
                          <a:ea typeface="Calibri"/>
                          <a:cs typeface="Sakkal Majalla"/>
                        </a:rPr>
                        <m:t>t</m:t>
                      </m:r>
                    </m:oMath>
                  </m:oMathPara>
                </a14:m>
                <a:endParaRPr lang="en-US" sz="3600" i="1" dirty="0">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87624" y="1196752"/>
                <a:ext cx="7812360" cy="4734053"/>
              </a:xfrm>
              <a:prstGeom prst="rect">
                <a:avLst/>
              </a:prstGeom>
              <a:blipFill rotWithShape="1">
                <a:blip r:embed="rId2"/>
                <a:stretch>
                  <a:fillRect t="-2574"/>
                </a:stretch>
              </a:blipFill>
            </p:spPr>
            <p:txBody>
              <a:bodyPr/>
              <a:lstStyle/>
              <a:p>
                <a:r>
                  <a:rPr lang="ar-EG">
                    <a:noFill/>
                  </a:rPr>
                  <a:t> </a:t>
                </a:r>
              </a:p>
            </p:txBody>
          </p:sp>
        </mc:Fallback>
      </mc:AlternateContent>
    </p:spTree>
    <p:extLst>
      <p:ext uri="{BB962C8B-B14F-4D97-AF65-F5344CB8AC3E}">
        <p14:creationId xmlns:p14="http://schemas.microsoft.com/office/powerpoint/2010/main" val="108768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696" y="418654"/>
            <a:ext cx="7498080" cy="778098"/>
          </a:xfrm>
        </p:spPr>
        <p:txBody>
          <a:bodyPr>
            <a:normAutofit fontScale="90000"/>
          </a:bodyPr>
          <a:lstStyle/>
          <a:p>
            <a:pPr algn="ctr"/>
            <a:r>
              <a:rPr lang="ar-EG" sz="4900" b="1" dirty="0">
                <a:solidFill>
                  <a:schemeClr val="tx1"/>
                </a:solidFill>
                <a:effectLst>
                  <a:outerShdw blurRad="38100" dist="38100" dir="2700000" algn="tl">
                    <a:srgbClr val="000000">
                      <a:alpha val="43137"/>
                    </a:srgbClr>
                  </a:outerShdw>
                </a:effectLst>
                <a:cs typeface="Simple Bold Jut Out" pitchFamily="2" charset="-78"/>
              </a:rPr>
              <a:t>التمثيل البياني للإزاحة مع الزمن </a:t>
            </a:r>
            <a:r>
              <a:rPr lang="en-US" dirty="0">
                <a:effectLst/>
              </a:rPr>
              <a:t/>
            </a:r>
            <a:br>
              <a:rPr lang="en-US" dirty="0">
                <a:effectLst/>
              </a:rPr>
            </a:br>
            <a:endParaRPr lang="ar-EG"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70"/>
          <a:stretch/>
        </p:blipFill>
        <p:spPr bwMode="auto">
          <a:xfrm>
            <a:off x="1329754" y="1196752"/>
            <a:ext cx="7656591"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252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EG" sz="4900" b="1" dirty="0">
                <a:solidFill>
                  <a:schemeClr val="tx1"/>
                </a:solidFill>
                <a:effectLst>
                  <a:outerShdw blurRad="38100" dist="38100" dir="2700000" algn="tl">
                    <a:srgbClr val="000000">
                      <a:alpha val="43137"/>
                    </a:srgbClr>
                  </a:outerShdw>
                </a:effectLst>
                <a:cs typeface="Simple Bold Jut Out" pitchFamily="2" charset="-78"/>
              </a:rPr>
              <a:t>التمثيل البياني </a:t>
            </a:r>
            <a:r>
              <a:rPr lang="ar-EG" sz="4900" b="1" dirty="0">
                <a:solidFill>
                  <a:schemeClr val="tx1"/>
                </a:solidFill>
                <a:effectLst>
                  <a:outerShdw blurRad="38100" dist="38100" dir="2700000" algn="tl">
                    <a:srgbClr val="000000">
                      <a:alpha val="43137"/>
                    </a:srgbClr>
                  </a:outerShdw>
                </a:effectLst>
                <a:cs typeface="Simple Bold Jut Out" pitchFamily="2" charset="-78"/>
              </a:rPr>
              <a:t>للسرعة مع </a:t>
            </a:r>
            <a:r>
              <a:rPr lang="ar-EG" sz="4900" b="1" dirty="0">
                <a:solidFill>
                  <a:schemeClr val="tx1"/>
                </a:solidFill>
                <a:effectLst>
                  <a:outerShdw blurRad="38100" dist="38100" dir="2700000" algn="tl">
                    <a:srgbClr val="000000">
                      <a:alpha val="43137"/>
                    </a:srgbClr>
                  </a:outerShdw>
                </a:effectLst>
                <a:cs typeface="Simple Bold Jut Out" pitchFamily="2" charset="-78"/>
              </a:rPr>
              <a:t>الزمن </a:t>
            </a:r>
            <a:r>
              <a:rPr lang="en-US" dirty="0">
                <a:effectLst/>
              </a:rPr>
              <a:t/>
            </a:r>
            <a:br>
              <a:rPr lang="en-US" dirty="0">
                <a:effectLst/>
              </a:rPr>
            </a:br>
            <a:endParaRPr lang="ar-EG"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1281861"/>
            <a:ext cx="7704856"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897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13899</TotalTime>
  <Words>1568</Words>
  <Application>Microsoft Office PowerPoint</Application>
  <PresentationFormat>On-screen Show (4:3)</PresentationFormat>
  <Paragraphs>153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المحاضـــــــــــــــــــــــــــرة الثانية</vt:lpstr>
      <vt:lpstr>تعريف الحركة المجردة (الكيناماتيكية) </vt:lpstr>
      <vt:lpstr>الحركة في المستوى</vt:lpstr>
      <vt:lpstr>الإزاحة الخطية</vt:lpstr>
      <vt:lpstr>السرعةالخطية</vt:lpstr>
      <vt:lpstr>العجلةالخطية</vt:lpstr>
      <vt:lpstr>معادلات الحركة الخطية</vt:lpstr>
      <vt:lpstr>التمثيل البياني للإزاحة مع الزمن  </vt:lpstr>
      <vt:lpstr>التمثيل البياني للسرعة مع الزمن  </vt:lpstr>
      <vt:lpstr>التمثيل البياني للعجلة مع الزمن  </vt:lpstr>
      <vt:lpstr>الإزاحة الزاوية</vt:lpstr>
      <vt:lpstr>السرعة الزاوية</vt:lpstr>
      <vt:lpstr>العجلة الزاوية</vt:lpstr>
      <vt:lpstr>معادلات الحركة الزاوية</vt:lpstr>
      <vt:lpstr>المقارنة بين الحركة الخطية والحركة الزاوية</vt:lpstr>
      <vt:lpstr>الحركة لجسم حول مسار دائري</vt:lpstr>
      <vt:lpstr>العجلة لجسم حول مسار دائري</vt:lpstr>
      <vt:lpstr>العجلة لجسم حول مسار دائري</vt:lpstr>
      <vt:lpstr>العجلة لجسم حول مسار دائري</vt:lpstr>
      <vt:lpstr>تمرين محلول (1)</vt:lpstr>
      <vt:lpstr>PowerPoint Presentation</vt:lpstr>
      <vt:lpstr>PowerPoint Presentation</vt:lpstr>
      <vt:lpstr>PowerPoint Presentation</vt:lpstr>
      <vt:lpstr>تمرين محلول (2)</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266</cp:revision>
  <cp:lastPrinted>2019-07-07T03:01:33Z</cp:lastPrinted>
  <dcterms:created xsi:type="dcterms:W3CDTF">2018-11-14T20:09:54Z</dcterms:created>
  <dcterms:modified xsi:type="dcterms:W3CDTF">2020-08-12T04:41:25Z</dcterms:modified>
</cp:coreProperties>
</file>